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5"/>
  </p:notesMasterIdLst>
  <p:sldIdLst>
    <p:sldId id="1005" r:id="rId2"/>
    <p:sldId id="1261" r:id="rId3"/>
    <p:sldId id="1286" r:id="rId4"/>
    <p:sldId id="1224" r:id="rId5"/>
    <p:sldId id="288" r:id="rId6"/>
    <p:sldId id="1236" r:id="rId7"/>
    <p:sldId id="1250" r:id="rId8"/>
    <p:sldId id="1249" r:id="rId9"/>
    <p:sldId id="1273" r:id="rId10"/>
    <p:sldId id="1265" r:id="rId11"/>
    <p:sldId id="1238" r:id="rId12"/>
    <p:sldId id="1264" r:id="rId13"/>
    <p:sldId id="1266" r:id="rId14"/>
    <p:sldId id="1262" r:id="rId15"/>
    <p:sldId id="1251" r:id="rId16"/>
    <p:sldId id="1268" r:id="rId17"/>
    <p:sldId id="1269" r:id="rId18"/>
    <p:sldId id="1270" r:id="rId19"/>
    <p:sldId id="1271" r:id="rId20"/>
    <p:sldId id="1272" r:id="rId21"/>
    <p:sldId id="1252" r:id="rId22"/>
    <p:sldId id="1240" r:id="rId23"/>
    <p:sldId id="1253" r:id="rId24"/>
    <p:sldId id="1274" r:id="rId25"/>
    <p:sldId id="1241" r:id="rId26"/>
    <p:sldId id="1283" r:id="rId27"/>
    <p:sldId id="1278" r:id="rId28"/>
    <p:sldId id="1280" r:id="rId29"/>
    <p:sldId id="1282" r:id="rId30"/>
    <p:sldId id="1284" r:id="rId31"/>
    <p:sldId id="1285" r:id="rId32"/>
    <p:sldId id="1276" r:id="rId33"/>
    <p:sldId id="1233" r:id="rId34"/>
  </p:sldIdLst>
  <p:sldSz cx="12192000" cy="6858000"/>
  <p:notesSz cx="7315200" cy="96012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52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3024" userDrawn="1">
          <p15:clr>
            <a:srgbClr val="A4A3A4"/>
          </p15:clr>
        </p15:guide>
        <p15:guide id="2" pos="2304"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CC"/>
    <a:srgbClr val="00608A"/>
    <a:srgbClr val="CC9900"/>
    <a:srgbClr val="008000"/>
    <a:srgbClr val="FF9900"/>
    <a:srgbClr val="ABB4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10" autoAdjust="0"/>
    <p:restoredTop sz="80339" autoAdjust="0"/>
  </p:normalViewPr>
  <p:slideViewPr>
    <p:cSldViewPr snapToGrid="0" snapToObjects="1">
      <p:cViewPr varScale="1">
        <p:scale>
          <a:sx n="76" d="100"/>
          <a:sy n="76" d="100"/>
        </p:scale>
        <p:origin x="187" y="67"/>
      </p:cViewPr>
      <p:guideLst>
        <p:guide orient="horz" pos="2520"/>
        <p:guide pos="3840"/>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845"/>
    </p:cViewPr>
  </p:sorterViewPr>
  <p:notesViewPr>
    <p:cSldViewPr snapToGrid="0" snapToObjects="1" showGuides="1">
      <p:cViewPr varScale="1">
        <p:scale>
          <a:sx n="62" d="100"/>
          <a:sy n="62" d="100"/>
        </p:scale>
        <p:origin x="3139" y="53"/>
      </p:cViewPr>
      <p:guideLst>
        <p:guide orient="horz" pos="3024"/>
        <p:guide pos="2304"/>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169920" cy="481727"/>
          </a:xfrm>
          <a:prstGeom prst="rect">
            <a:avLst/>
          </a:prstGeom>
        </p:spPr>
        <p:txBody>
          <a:bodyPr vert="horz" lIns="96647" tIns="48324" rIns="96647" bIns="48324" rtlCol="0"/>
          <a:lstStyle>
            <a:lvl1pPr algn="l">
              <a:defRPr sz="1300"/>
            </a:lvl1pPr>
          </a:lstStyle>
          <a:p>
            <a:endParaRPr lang="en-US"/>
          </a:p>
        </p:txBody>
      </p:sp>
      <p:sp>
        <p:nvSpPr>
          <p:cNvPr id="3" name="Date Placeholder 2"/>
          <p:cNvSpPr>
            <a:spLocks noGrp="1"/>
          </p:cNvSpPr>
          <p:nvPr>
            <p:ph type="dt" idx="1"/>
          </p:nvPr>
        </p:nvSpPr>
        <p:spPr>
          <a:xfrm>
            <a:off x="4143587" y="1"/>
            <a:ext cx="3169920" cy="481727"/>
          </a:xfrm>
          <a:prstGeom prst="rect">
            <a:avLst/>
          </a:prstGeom>
        </p:spPr>
        <p:txBody>
          <a:bodyPr vert="horz" lIns="96647" tIns="48324" rIns="96647" bIns="48324" rtlCol="0"/>
          <a:lstStyle>
            <a:lvl1pPr algn="r">
              <a:defRPr sz="1300"/>
            </a:lvl1pPr>
          </a:lstStyle>
          <a:p>
            <a:fld id="{6DBCF797-72C0-5845-BDC2-DBB92780D266}" type="datetimeFigureOut">
              <a:rPr lang="en-US" smtClean="0"/>
              <a:t>4/19/2023</a:t>
            </a:fld>
            <a:endParaRPr lang="en-US"/>
          </a:p>
        </p:txBody>
      </p:sp>
      <p:sp>
        <p:nvSpPr>
          <p:cNvPr id="4" name="Slide Image Placeholder 3"/>
          <p:cNvSpPr>
            <a:spLocks noGrp="1" noRot="1" noChangeAspect="1"/>
          </p:cNvSpPr>
          <p:nvPr>
            <p:ph type="sldImg" idx="2"/>
          </p:nvPr>
        </p:nvSpPr>
        <p:spPr>
          <a:xfrm>
            <a:off x="777875" y="1200150"/>
            <a:ext cx="5759450" cy="3240088"/>
          </a:xfrm>
          <a:prstGeom prst="rect">
            <a:avLst/>
          </a:prstGeom>
          <a:noFill/>
          <a:ln w="12700">
            <a:solidFill>
              <a:prstClr val="black"/>
            </a:solidFill>
          </a:ln>
        </p:spPr>
        <p:txBody>
          <a:bodyPr vert="horz" lIns="96647" tIns="48324" rIns="96647" bIns="48324" rtlCol="0" anchor="ctr"/>
          <a:lstStyle/>
          <a:p>
            <a:endParaRPr lang="en-US"/>
          </a:p>
        </p:txBody>
      </p:sp>
      <p:sp>
        <p:nvSpPr>
          <p:cNvPr id="5" name="Notes Placeholder 4"/>
          <p:cNvSpPr>
            <a:spLocks noGrp="1"/>
          </p:cNvSpPr>
          <p:nvPr>
            <p:ph type="body" sz="quarter" idx="3"/>
          </p:nvPr>
        </p:nvSpPr>
        <p:spPr>
          <a:xfrm>
            <a:off x="731520" y="4620577"/>
            <a:ext cx="5852160" cy="3780473"/>
          </a:xfrm>
          <a:prstGeom prst="rect">
            <a:avLst/>
          </a:prstGeom>
        </p:spPr>
        <p:txBody>
          <a:bodyPr vert="horz" lIns="96647" tIns="48324" rIns="96647" bIns="48324"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5"/>
            <a:ext cx="3169920" cy="481726"/>
          </a:xfrm>
          <a:prstGeom prst="rect">
            <a:avLst/>
          </a:prstGeom>
        </p:spPr>
        <p:txBody>
          <a:bodyPr vert="horz" lIns="96647" tIns="48324" rIns="96647" bIns="48324"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5"/>
            <a:ext cx="3169920" cy="481726"/>
          </a:xfrm>
          <a:prstGeom prst="rect">
            <a:avLst/>
          </a:prstGeom>
        </p:spPr>
        <p:txBody>
          <a:bodyPr vert="horz" lIns="96647" tIns="48324" rIns="96647" bIns="48324" rtlCol="0" anchor="b"/>
          <a:lstStyle>
            <a:lvl1pPr algn="r">
              <a:defRPr sz="1300"/>
            </a:lvl1pPr>
          </a:lstStyle>
          <a:p>
            <a:fld id="{F16CD617-248E-484D-88E3-73E319280604}" type="slidenum">
              <a:rPr lang="en-US" smtClean="0"/>
              <a:t>‹#›</a:t>
            </a:fld>
            <a:endParaRPr lang="en-US"/>
          </a:p>
        </p:txBody>
      </p:sp>
    </p:spTree>
    <p:extLst>
      <p:ext uri="{BB962C8B-B14F-4D97-AF65-F5344CB8AC3E}">
        <p14:creationId xmlns:p14="http://schemas.microsoft.com/office/powerpoint/2010/main" val="12338055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16CD617-248E-484D-88E3-73E319280604}" type="slidenum">
              <a:rPr lang="en-US" smtClean="0"/>
              <a:t>1</a:t>
            </a:fld>
            <a:endParaRPr lang="en-US"/>
          </a:p>
        </p:txBody>
      </p:sp>
    </p:spTree>
    <p:extLst>
      <p:ext uri="{BB962C8B-B14F-4D97-AF65-F5344CB8AC3E}">
        <p14:creationId xmlns:p14="http://schemas.microsoft.com/office/powerpoint/2010/main" val="7067103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16CD617-248E-484D-88E3-73E319280604}" type="slidenum">
              <a:rPr lang="en-US" smtClean="0"/>
              <a:t>11</a:t>
            </a:fld>
            <a:endParaRPr lang="en-US"/>
          </a:p>
        </p:txBody>
      </p:sp>
    </p:spTree>
    <p:extLst>
      <p:ext uri="{BB962C8B-B14F-4D97-AF65-F5344CB8AC3E}">
        <p14:creationId xmlns:p14="http://schemas.microsoft.com/office/powerpoint/2010/main" val="41828963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16CD617-248E-484D-88E3-73E319280604}" type="slidenum">
              <a:rPr lang="en-US" smtClean="0"/>
              <a:t>12</a:t>
            </a:fld>
            <a:endParaRPr lang="en-US"/>
          </a:p>
        </p:txBody>
      </p:sp>
    </p:spTree>
    <p:extLst>
      <p:ext uri="{BB962C8B-B14F-4D97-AF65-F5344CB8AC3E}">
        <p14:creationId xmlns:p14="http://schemas.microsoft.com/office/powerpoint/2010/main" val="3660501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16CD617-248E-484D-88E3-73E319280604}" type="slidenum">
              <a:rPr lang="en-US" smtClean="0"/>
              <a:t>13</a:t>
            </a:fld>
            <a:endParaRPr lang="en-US"/>
          </a:p>
        </p:txBody>
      </p:sp>
    </p:spTree>
    <p:extLst>
      <p:ext uri="{BB962C8B-B14F-4D97-AF65-F5344CB8AC3E}">
        <p14:creationId xmlns:p14="http://schemas.microsoft.com/office/powerpoint/2010/main" val="15220586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16CD617-248E-484D-88E3-73E319280604}" type="slidenum">
              <a:rPr lang="en-US" smtClean="0"/>
              <a:t>14</a:t>
            </a:fld>
            <a:endParaRPr lang="en-US"/>
          </a:p>
        </p:txBody>
      </p:sp>
    </p:spTree>
    <p:extLst>
      <p:ext uri="{BB962C8B-B14F-4D97-AF65-F5344CB8AC3E}">
        <p14:creationId xmlns:p14="http://schemas.microsoft.com/office/powerpoint/2010/main" val="4708582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16CD617-248E-484D-88E3-73E319280604}" type="slidenum">
              <a:rPr lang="en-US" smtClean="0"/>
              <a:t>15</a:t>
            </a:fld>
            <a:endParaRPr lang="en-US"/>
          </a:p>
        </p:txBody>
      </p:sp>
    </p:spTree>
    <p:extLst>
      <p:ext uri="{BB962C8B-B14F-4D97-AF65-F5344CB8AC3E}">
        <p14:creationId xmlns:p14="http://schemas.microsoft.com/office/powerpoint/2010/main" val="11564198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16CD617-248E-484D-88E3-73E319280604}" type="slidenum">
              <a:rPr lang="en-US" smtClean="0"/>
              <a:t>16</a:t>
            </a:fld>
            <a:endParaRPr lang="en-US"/>
          </a:p>
        </p:txBody>
      </p:sp>
    </p:spTree>
    <p:extLst>
      <p:ext uri="{BB962C8B-B14F-4D97-AF65-F5344CB8AC3E}">
        <p14:creationId xmlns:p14="http://schemas.microsoft.com/office/powerpoint/2010/main" val="40176099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16CD617-248E-484D-88E3-73E319280604}" type="slidenum">
              <a:rPr lang="en-US" smtClean="0"/>
              <a:t>17</a:t>
            </a:fld>
            <a:endParaRPr lang="en-US"/>
          </a:p>
        </p:txBody>
      </p:sp>
    </p:spTree>
    <p:extLst>
      <p:ext uri="{BB962C8B-B14F-4D97-AF65-F5344CB8AC3E}">
        <p14:creationId xmlns:p14="http://schemas.microsoft.com/office/powerpoint/2010/main" val="6882058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16CD617-248E-484D-88E3-73E319280604}" type="slidenum">
              <a:rPr lang="en-US" smtClean="0"/>
              <a:t>18</a:t>
            </a:fld>
            <a:endParaRPr lang="en-US"/>
          </a:p>
        </p:txBody>
      </p:sp>
    </p:spTree>
    <p:extLst>
      <p:ext uri="{BB962C8B-B14F-4D97-AF65-F5344CB8AC3E}">
        <p14:creationId xmlns:p14="http://schemas.microsoft.com/office/powerpoint/2010/main" val="39370373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16CD617-248E-484D-88E3-73E319280604}" type="slidenum">
              <a:rPr lang="en-US" smtClean="0"/>
              <a:t>19</a:t>
            </a:fld>
            <a:endParaRPr lang="en-US"/>
          </a:p>
        </p:txBody>
      </p:sp>
    </p:spTree>
    <p:extLst>
      <p:ext uri="{BB962C8B-B14F-4D97-AF65-F5344CB8AC3E}">
        <p14:creationId xmlns:p14="http://schemas.microsoft.com/office/powerpoint/2010/main" val="4171278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16CD617-248E-484D-88E3-73E319280604}" type="slidenum">
              <a:rPr lang="en-US" smtClean="0"/>
              <a:t>20</a:t>
            </a:fld>
            <a:endParaRPr lang="en-US"/>
          </a:p>
        </p:txBody>
      </p:sp>
    </p:spTree>
    <p:extLst>
      <p:ext uri="{BB962C8B-B14F-4D97-AF65-F5344CB8AC3E}">
        <p14:creationId xmlns:p14="http://schemas.microsoft.com/office/powerpoint/2010/main" val="13857611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16CD617-248E-484D-88E3-73E319280604}" type="slidenum">
              <a:rPr lang="en-US" smtClean="0"/>
              <a:t>2</a:t>
            </a:fld>
            <a:endParaRPr lang="en-US"/>
          </a:p>
        </p:txBody>
      </p:sp>
    </p:spTree>
    <p:extLst>
      <p:ext uri="{BB962C8B-B14F-4D97-AF65-F5344CB8AC3E}">
        <p14:creationId xmlns:p14="http://schemas.microsoft.com/office/powerpoint/2010/main" val="5611921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16CD617-248E-484D-88E3-73E319280604}" type="slidenum">
              <a:rPr lang="en-US" smtClean="0"/>
              <a:t>21</a:t>
            </a:fld>
            <a:endParaRPr lang="en-US"/>
          </a:p>
        </p:txBody>
      </p:sp>
    </p:spTree>
    <p:extLst>
      <p:ext uri="{BB962C8B-B14F-4D97-AF65-F5344CB8AC3E}">
        <p14:creationId xmlns:p14="http://schemas.microsoft.com/office/powerpoint/2010/main" val="22346689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16CD617-248E-484D-88E3-73E319280604}" type="slidenum">
              <a:rPr lang="en-US" smtClean="0"/>
              <a:t>22</a:t>
            </a:fld>
            <a:endParaRPr lang="en-US"/>
          </a:p>
        </p:txBody>
      </p:sp>
    </p:spTree>
    <p:extLst>
      <p:ext uri="{BB962C8B-B14F-4D97-AF65-F5344CB8AC3E}">
        <p14:creationId xmlns:p14="http://schemas.microsoft.com/office/powerpoint/2010/main" val="21783652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16CD617-248E-484D-88E3-73E319280604}" type="slidenum">
              <a:rPr lang="en-US" smtClean="0"/>
              <a:t>24</a:t>
            </a:fld>
            <a:endParaRPr lang="en-US"/>
          </a:p>
        </p:txBody>
      </p:sp>
    </p:spTree>
    <p:extLst>
      <p:ext uri="{BB962C8B-B14F-4D97-AF65-F5344CB8AC3E}">
        <p14:creationId xmlns:p14="http://schemas.microsoft.com/office/powerpoint/2010/main" val="27442505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16CD617-248E-484D-88E3-73E319280604}" type="slidenum">
              <a:rPr lang="en-US" smtClean="0"/>
              <a:t>25</a:t>
            </a:fld>
            <a:endParaRPr lang="en-US"/>
          </a:p>
        </p:txBody>
      </p:sp>
    </p:spTree>
    <p:extLst>
      <p:ext uri="{BB962C8B-B14F-4D97-AF65-F5344CB8AC3E}">
        <p14:creationId xmlns:p14="http://schemas.microsoft.com/office/powerpoint/2010/main" val="422065880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16CD617-248E-484D-88E3-73E319280604}" type="slidenum">
              <a:rPr lang="en-US" smtClean="0"/>
              <a:t>26</a:t>
            </a:fld>
            <a:endParaRPr lang="en-US"/>
          </a:p>
        </p:txBody>
      </p:sp>
    </p:spTree>
    <p:extLst>
      <p:ext uri="{BB962C8B-B14F-4D97-AF65-F5344CB8AC3E}">
        <p14:creationId xmlns:p14="http://schemas.microsoft.com/office/powerpoint/2010/main" val="393645136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16CD617-248E-484D-88E3-73E319280604}" type="slidenum">
              <a:rPr lang="en-US" smtClean="0"/>
              <a:t>27</a:t>
            </a:fld>
            <a:endParaRPr lang="en-US"/>
          </a:p>
        </p:txBody>
      </p:sp>
    </p:spTree>
    <p:extLst>
      <p:ext uri="{BB962C8B-B14F-4D97-AF65-F5344CB8AC3E}">
        <p14:creationId xmlns:p14="http://schemas.microsoft.com/office/powerpoint/2010/main" val="18656890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16CD617-248E-484D-88E3-73E319280604}" type="slidenum">
              <a:rPr lang="en-US" smtClean="0"/>
              <a:t>28</a:t>
            </a:fld>
            <a:endParaRPr lang="en-US"/>
          </a:p>
        </p:txBody>
      </p:sp>
    </p:spTree>
    <p:extLst>
      <p:ext uri="{BB962C8B-B14F-4D97-AF65-F5344CB8AC3E}">
        <p14:creationId xmlns:p14="http://schemas.microsoft.com/office/powerpoint/2010/main" val="206350607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16CD617-248E-484D-88E3-73E319280604}" type="slidenum">
              <a:rPr lang="en-US" smtClean="0"/>
              <a:t>29</a:t>
            </a:fld>
            <a:endParaRPr lang="en-US"/>
          </a:p>
        </p:txBody>
      </p:sp>
    </p:spTree>
    <p:extLst>
      <p:ext uri="{BB962C8B-B14F-4D97-AF65-F5344CB8AC3E}">
        <p14:creationId xmlns:p14="http://schemas.microsoft.com/office/powerpoint/2010/main" val="93683795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16CD617-248E-484D-88E3-73E319280604}" type="slidenum">
              <a:rPr lang="en-US" smtClean="0"/>
              <a:t>30</a:t>
            </a:fld>
            <a:endParaRPr lang="en-US"/>
          </a:p>
        </p:txBody>
      </p:sp>
    </p:spTree>
    <p:extLst>
      <p:ext uri="{BB962C8B-B14F-4D97-AF65-F5344CB8AC3E}">
        <p14:creationId xmlns:p14="http://schemas.microsoft.com/office/powerpoint/2010/main" val="56074282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16CD617-248E-484D-88E3-73E319280604}" type="slidenum">
              <a:rPr lang="en-US" smtClean="0"/>
              <a:t>31</a:t>
            </a:fld>
            <a:endParaRPr lang="en-US"/>
          </a:p>
        </p:txBody>
      </p:sp>
    </p:spTree>
    <p:extLst>
      <p:ext uri="{BB962C8B-B14F-4D97-AF65-F5344CB8AC3E}">
        <p14:creationId xmlns:p14="http://schemas.microsoft.com/office/powerpoint/2010/main" val="4101904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16CD617-248E-484D-88E3-73E319280604}" type="slidenum">
              <a:rPr lang="en-US" smtClean="0"/>
              <a:t>3</a:t>
            </a:fld>
            <a:endParaRPr lang="en-US"/>
          </a:p>
        </p:txBody>
      </p:sp>
    </p:spTree>
    <p:extLst>
      <p:ext uri="{BB962C8B-B14F-4D97-AF65-F5344CB8AC3E}">
        <p14:creationId xmlns:p14="http://schemas.microsoft.com/office/powerpoint/2010/main" val="111135028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16CD617-248E-484D-88E3-73E319280604}" type="slidenum">
              <a:rPr lang="en-US" smtClean="0"/>
              <a:t>32</a:t>
            </a:fld>
            <a:endParaRPr lang="en-US"/>
          </a:p>
        </p:txBody>
      </p:sp>
    </p:spTree>
    <p:extLst>
      <p:ext uri="{BB962C8B-B14F-4D97-AF65-F5344CB8AC3E}">
        <p14:creationId xmlns:p14="http://schemas.microsoft.com/office/powerpoint/2010/main" val="489325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C9D1D9"/>
                </a:solidFill>
                <a:effectLst/>
                <a:latin typeface="-apple-system"/>
              </a:rPr>
              <a:t>This tool is designed to estimate spatial variation in density using spatially referenced data, with the goal of habitat associations (correlations among species and with habitat) and estimating total abundance for a target species in one or more years</a:t>
            </a:r>
            <a:endParaRPr lang="en-GB" dirty="0"/>
          </a:p>
        </p:txBody>
      </p:sp>
      <p:sp>
        <p:nvSpPr>
          <p:cNvPr id="4" name="Slide Number Placeholder 3"/>
          <p:cNvSpPr>
            <a:spLocks noGrp="1"/>
          </p:cNvSpPr>
          <p:nvPr>
            <p:ph type="sldNum" sz="quarter" idx="5"/>
          </p:nvPr>
        </p:nvSpPr>
        <p:spPr/>
        <p:txBody>
          <a:bodyPr/>
          <a:lstStyle/>
          <a:p>
            <a:fld id="{F16CD617-248E-484D-88E3-73E319280604}" type="slidenum">
              <a:rPr lang="en-US" smtClean="0"/>
              <a:t>4</a:t>
            </a:fld>
            <a:endParaRPr lang="en-US"/>
          </a:p>
        </p:txBody>
      </p:sp>
    </p:spTree>
    <p:extLst>
      <p:ext uri="{BB962C8B-B14F-4D97-AF65-F5344CB8AC3E}">
        <p14:creationId xmlns:p14="http://schemas.microsoft.com/office/powerpoint/2010/main" val="30986356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16CD617-248E-484D-88E3-73E319280604}" type="slidenum">
              <a:rPr lang="en-US" smtClean="0"/>
              <a:t>6</a:t>
            </a:fld>
            <a:endParaRPr lang="en-US"/>
          </a:p>
        </p:txBody>
      </p:sp>
    </p:spTree>
    <p:extLst>
      <p:ext uri="{BB962C8B-B14F-4D97-AF65-F5344CB8AC3E}">
        <p14:creationId xmlns:p14="http://schemas.microsoft.com/office/powerpoint/2010/main" val="22323095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16CD617-248E-484D-88E3-73E319280604}" type="slidenum">
              <a:rPr lang="en-US" smtClean="0"/>
              <a:t>7</a:t>
            </a:fld>
            <a:endParaRPr lang="en-US"/>
          </a:p>
        </p:txBody>
      </p:sp>
    </p:spTree>
    <p:extLst>
      <p:ext uri="{BB962C8B-B14F-4D97-AF65-F5344CB8AC3E}">
        <p14:creationId xmlns:p14="http://schemas.microsoft.com/office/powerpoint/2010/main" val="33191915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16CD617-248E-484D-88E3-73E319280604}" type="slidenum">
              <a:rPr lang="en-US" smtClean="0"/>
              <a:t>8</a:t>
            </a:fld>
            <a:endParaRPr lang="en-US"/>
          </a:p>
        </p:txBody>
      </p:sp>
    </p:spTree>
    <p:extLst>
      <p:ext uri="{BB962C8B-B14F-4D97-AF65-F5344CB8AC3E}">
        <p14:creationId xmlns:p14="http://schemas.microsoft.com/office/powerpoint/2010/main" val="37450733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16CD617-248E-484D-88E3-73E319280604}" type="slidenum">
              <a:rPr lang="en-US" smtClean="0"/>
              <a:t>9</a:t>
            </a:fld>
            <a:endParaRPr lang="en-US"/>
          </a:p>
        </p:txBody>
      </p:sp>
    </p:spTree>
    <p:extLst>
      <p:ext uri="{BB962C8B-B14F-4D97-AF65-F5344CB8AC3E}">
        <p14:creationId xmlns:p14="http://schemas.microsoft.com/office/powerpoint/2010/main" val="23994190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16CD617-248E-484D-88E3-73E319280604}" type="slidenum">
              <a:rPr lang="en-US" smtClean="0"/>
              <a:t>10</a:t>
            </a:fld>
            <a:endParaRPr lang="en-US"/>
          </a:p>
        </p:txBody>
      </p:sp>
    </p:spTree>
    <p:extLst>
      <p:ext uri="{BB962C8B-B14F-4D97-AF65-F5344CB8AC3E}">
        <p14:creationId xmlns:p14="http://schemas.microsoft.com/office/powerpoint/2010/main" val="316648718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srcRect/>
          <a:stretch/>
        </p:blipFill>
        <p:spPr>
          <a:xfrm>
            <a:off x="0" y="0"/>
            <a:ext cx="12192000" cy="6858000"/>
          </a:xfrm>
          <a:prstGeom prst="rect">
            <a:avLst/>
          </a:prstGeom>
        </p:spPr>
      </p:pic>
      <p:sp>
        <p:nvSpPr>
          <p:cNvPr id="2" name="Title 1"/>
          <p:cNvSpPr>
            <a:spLocks noGrp="1"/>
          </p:cNvSpPr>
          <p:nvPr>
            <p:ph type="ctrTitle"/>
          </p:nvPr>
        </p:nvSpPr>
        <p:spPr>
          <a:xfrm>
            <a:off x="914400" y="2623942"/>
            <a:ext cx="10363200" cy="1386617"/>
          </a:xfrm>
        </p:spPr>
        <p:txBody>
          <a:bodyPr>
            <a:normAutofit/>
          </a:bodyPr>
          <a:lstStyle>
            <a:lvl1pPr algn="ctr">
              <a:defRPr sz="3600" b="1" i="0">
                <a:solidFill>
                  <a:schemeClr val="bg1"/>
                </a:solidFill>
                <a:latin typeface="Arial"/>
                <a:cs typeface="Arial"/>
              </a:defRPr>
            </a:lvl1pPr>
          </a:lstStyle>
          <a:p>
            <a:r>
              <a:rPr lang="fi-FI" dirty="0" err="1"/>
              <a:t>Click</a:t>
            </a:r>
            <a:r>
              <a:rPr lang="fi-FI" dirty="0"/>
              <a:t> to </a:t>
            </a:r>
            <a:r>
              <a:rPr lang="fi-FI" dirty="0" err="1"/>
              <a:t>edit</a:t>
            </a:r>
            <a:r>
              <a:rPr lang="fi-FI" dirty="0"/>
              <a:t> </a:t>
            </a:r>
            <a:r>
              <a:rPr lang="fi-FI" dirty="0" err="1"/>
              <a:t>Master</a:t>
            </a:r>
            <a:r>
              <a:rPr lang="fi-FI" dirty="0"/>
              <a:t> </a:t>
            </a:r>
            <a:r>
              <a:rPr lang="fi-FI" dirty="0" err="1"/>
              <a:t>title</a:t>
            </a:r>
            <a:r>
              <a:rPr lang="fi-FI" dirty="0"/>
              <a:t> </a:t>
            </a:r>
            <a:r>
              <a:rPr lang="fi-FI" dirty="0" err="1"/>
              <a:t>style</a:t>
            </a:r>
            <a:endParaRPr lang="en-US" dirty="0"/>
          </a:p>
        </p:txBody>
      </p:sp>
      <p:sp>
        <p:nvSpPr>
          <p:cNvPr id="3" name="Subtitle 2"/>
          <p:cNvSpPr>
            <a:spLocks noGrp="1"/>
          </p:cNvSpPr>
          <p:nvPr>
            <p:ph type="subTitle" idx="1"/>
          </p:nvPr>
        </p:nvSpPr>
        <p:spPr>
          <a:xfrm>
            <a:off x="914400" y="4010558"/>
            <a:ext cx="10363200" cy="675704"/>
          </a:xfrm>
        </p:spPr>
        <p:txBody>
          <a:bodyPr>
            <a:normAutofit/>
          </a:bodyPr>
          <a:lstStyle>
            <a:lvl1pPr marL="0" indent="0" algn="ctr">
              <a:buNone/>
              <a:defRPr sz="2400" b="0" i="0">
                <a:solidFill>
                  <a:schemeClr val="bg1"/>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i-FI" dirty="0" err="1"/>
              <a:t>Click</a:t>
            </a:r>
            <a:r>
              <a:rPr lang="fi-FI" dirty="0"/>
              <a:t> to </a:t>
            </a:r>
            <a:r>
              <a:rPr lang="fi-FI" dirty="0" err="1"/>
              <a:t>edit</a:t>
            </a:r>
            <a:r>
              <a:rPr lang="fi-FI" dirty="0"/>
              <a:t> </a:t>
            </a:r>
            <a:r>
              <a:rPr lang="fi-FI" dirty="0" err="1"/>
              <a:t>Master</a:t>
            </a:r>
            <a:r>
              <a:rPr lang="fi-FI" dirty="0"/>
              <a:t> </a:t>
            </a:r>
            <a:r>
              <a:rPr lang="fi-FI" dirty="0" err="1"/>
              <a:t>subtitle</a:t>
            </a:r>
            <a:r>
              <a:rPr lang="fi-FI" dirty="0"/>
              <a:t> </a:t>
            </a:r>
            <a:r>
              <a:rPr lang="fi-FI" dirty="0" err="1"/>
              <a:t>style</a:t>
            </a:r>
            <a:endParaRPr lang="en-US" dirty="0"/>
          </a:p>
        </p:txBody>
      </p:sp>
      <p:sp>
        <p:nvSpPr>
          <p:cNvPr id="4" name="Date Placeholder 3"/>
          <p:cNvSpPr>
            <a:spLocks noGrp="1"/>
          </p:cNvSpPr>
          <p:nvPr>
            <p:ph type="dt" sz="half" idx="10"/>
          </p:nvPr>
        </p:nvSpPr>
        <p:spPr/>
        <p:txBody>
          <a:bodyPr/>
          <a:lstStyle/>
          <a:p>
            <a:fld id="{A637A39A-9F89-364E-BF01-AB38BD84F7BC}" type="datetimeFigureOut">
              <a:rPr lang="en-US" smtClean="0"/>
              <a:t>4/19/2023</a:t>
            </a:fld>
            <a:endParaRPr lang="en-US" dirty="0"/>
          </a:p>
        </p:txBody>
      </p:sp>
      <p:sp>
        <p:nvSpPr>
          <p:cNvPr id="6" name="Slide Number Placeholder 5"/>
          <p:cNvSpPr>
            <a:spLocks noGrp="1"/>
          </p:cNvSpPr>
          <p:nvPr>
            <p:ph type="sldNum" sz="quarter" idx="12"/>
          </p:nvPr>
        </p:nvSpPr>
        <p:spPr/>
        <p:txBody>
          <a:bodyPr/>
          <a:lstStyle/>
          <a:p>
            <a:fld id="{DD842E93-C421-DE4B-8656-34BC9D77A2AC}" type="slidenum">
              <a:rPr lang="en-US" smtClean="0"/>
              <a:t>‹#›</a:t>
            </a:fld>
            <a:endParaRPr lang="en-US" dirty="0"/>
          </a:p>
        </p:txBody>
      </p:sp>
    </p:spTree>
    <p:extLst>
      <p:ext uri="{BB962C8B-B14F-4D97-AF65-F5344CB8AC3E}">
        <p14:creationId xmlns:p14="http://schemas.microsoft.com/office/powerpoint/2010/main" val="36062376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69946" y="191821"/>
            <a:ext cx="9742556" cy="636385"/>
          </a:xfrm>
        </p:spPr>
        <p:txBody>
          <a:bodyPr anchor="t">
            <a:normAutofit/>
          </a:bodyPr>
          <a:lstStyle>
            <a:lvl1pPr algn="l">
              <a:defRPr sz="2800" b="1" i="0">
                <a:latin typeface="Arial"/>
                <a:cs typeface="Arial"/>
              </a:defRPr>
            </a:lvl1pPr>
          </a:lstStyle>
          <a:p>
            <a:r>
              <a:rPr lang="fi-FI" dirty="0" err="1"/>
              <a:t>Click</a:t>
            </a:r>
            <a:r>
              <a:rPr lang="fi-FI" dirty="0"/>
              <a:t> to </a:t>
            </a:r>
            <a:r>
              <a:rPr lang="fi-FI" dirty="0" err="1"/>
              <a:t>edit</a:t>
            </a:r>
            <a:r>
              <a:rPr lang="fi-FI" dirty="0"/>
              <a:t> </a:t>
            </a:r>
            <a:r>
              <a:rPr lang="fi-FI" dirty="0" err="1"/>
              <a:t>Master</a:t>
            </a:r>
            <a:r>
              <a:rPr lang="fi-FI" dirty="0"/>
              <a:t> </a:t>
            </a:r>
            <a:r>
              <a:rPr lang="fi-FI" dirty="0" err="1"/>
              <a:t>title</a:t>
            </a:r>
            <a:r>
              <a:rPr lang="fi-FI" dirty="0"/>
              <a:t> </a:t>
            </a:r>
            <a:r>
              <a:rPr lang="fi-FI" dirty="0" err="1"/>
              <a:t>style</a:t>
            </a:r>
            <a:endParaRPr lang="en-US" dirty="0"/>
          </a:p>
        </p:txBody>
      </p:sp>
      <p:sp>
        <p:nvSpPr>
          <p:cNvPr id="3" name="Content Placeholder 2"/>
          <p:cNvSpPr>
            <a:spLocks noGrp="1"/>
          </p:cNvSpPr>
          <p:nvPr>
            <p:ph idx="1"/>
          </p:nvPr>
        </p:nvSpPr>
        <p:spPr/>
        <p:txBody>
          <a:bodyPr/>
          <a:lstStyle>
            <a:lvl1pPr>
              <a:defRPr>
                <a:latin typeface="Arial"/>
                <a:cs typeface="Arial"/>
              </a:defRPr>
            </a:lvl1pPr>
            <a:lvl2pPr>
              <a:defRPr>
                <a:latin typeface="Arial"/>
                <a:cs typeface="Arial"/>
              </a:defRPr>
            </a:lvl2pPr>
            <a:lvl3pPr>
              <a:defRPr>
                <a:latin typeface="Arial"/>
                <a:cs typeface="Arial"/>
              </a:defRPr>
            </a:lvl3pPr>
            <a:lvl4pPr>
              <a:defRPr>
                <a:latin typeface="Arial"/>
                <a:cs typeface="Arial"/>
              </a:defRPr>
            </a:lvl4pPr>
            <a:lvl5pPr>
              <a:defRPr>
                <a:latin typeface="Arial"/>
                <a:cs typeface="Arial"/>
              </a:defRPr>
            </a:lvl5pPr>
          </a:lstStyle>
          <a:p>
            <a:pPr lvl="0"/>
            <a:r>
              <a:rPr lang="fi-FI" dirty="0" err="1"/>
              <a:t>Click</a:t>
            </a:r>
            <a:r>
              <a:rPr lang="fi-FI" dirty="0"/>
              <a:t> to </a:t>
            </a:r>
            <a:r>
              <a:rPr lang="fi-FI" dirty="0" err="1"/>
              <a:t>edit</a:t>
            </a:r>
            <a:r>
              <a:rPr lang="fi-FI" dirty="0"/>
              <a:t> </a:t>
            </a:r>
            <a:r>
              <a:rPr lang="fi-FI" dirty="0" err="1"/>
              <a:t>Master</a:t>
            </a:r>
            <a:r>
              <a:rPr lang="fi-FI" dirty="0"/>
              <a:t> </a:t>
            </a:r>
            <a:r>
              <a:rPr lang="fi-FI" dirty="0" err="1"/>
              <a:t>text</a:t>
            </a:r>
            <a:r>
              <a:rPr lang="fi-FI" dirty="0"/>
              <a:t> </a:t>
            </a:r>
            <a:r>
              <a:rPr lang="fi-FI" dirty="0" err="1"/>
              <a:t>styles</a:t>
            </a:r>
            <a:endParaRPr lang="fi-FI" dirty="0"/>
          </a:p>
          <a:p>
            <a:pPr lvl="1"/>
            <a:r>
              <a:rPr lang="fi-FI" dirty="0"/>
              <a:t>Second </a:t>
            </a:r>
            <a:r>
              <a:rPr lang="fi-FI" dirty="0" err="1"/>
              <a:t>level</a:t>
            </a:r>
            <a:endParaRPr lang="fi-FI" dirty="0"/>
          </a:p>
          <a:p>
            <a:pPr lvl="2"/>
            <a:r>
              <a:rPr lang="fi-FI" dirty="0"/>
              <a:t>Third </a:t>
            </a:r>
            <a:r>
              <a:rPr lang="fi-FI" dirty="0" err="1"/>
              <a:t>level</a:t>
            </a:r>
            <a:endParaRPr lang="fi-FI" dirty="0"/>
          </a:p>
          <a:p>
            <a:pPr lvl="3"/>
            <a:r>
              <a:rPr lang="fi-FI" dirty="0" err="1"/>
              <a:t>Fourth</a:t>
            </a:r>
            <a:r>
              <a:rPr lang="fi-FI" dirty="0"/>
              <a:t> </a:t>
            </a:r>
            <a:r>
              <a:rPr lang="fi-FI" dirty="0" err="1"/>
              <a:t>level</a:t>
            </a:r>
            <a:endParaRPr lang="fi-FI" dirty="0"/>
          </a:p>
          <a:p>
            <a:pPr lvl="4"/>
            <a:r>
              <a:rPr lang="fi-FI" dirty="0" err="1"/>
              <a:t>Fifth</a:t>
            </a:r>
            <a:r>
              <a:rPr lang="fi-FI" dirty="0"/>
              <a:t> </a:t>
            </a:r>
            <a:r>
              <a:rPr lang="fi-FI" dirty="0" err="1"/>
              <a:t>level</a:t>
            </a:r>
            <a:endParaRPr lang="en-US" dirty="0"/>
          </a:p>
        </p:txBody>
      </p:sp>
      <p:sp>
        <p:nvSpPr>
          <p:cNvPr id="4" name="Date Placeholder 3"/>
          <p:cNvSpPr>
            <a:spLocks noGrp="1"/>
          </p:cNvSpPr>
          <p:nvPr>
            <p:ph type="dt" sz="half" idx="10"/>
          </p:nvPr>
        </p:nvSpPr>
        <p:spPr/>
        <p:txBody>
          <a:bodyPr/>
          <a:lstStyle/>
          <a:p>
            <a:fld id="{A637A39A-9F89-364E-BF01-AB38BD84F7BC}" type="datetimeFigureOut">
              <a:rPr lang="en-US" smtClean="0"/>
              <a:t>4/19/2023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D842E93-C421-DE4B-8656-34BC9D77A2AC}" type="slidenum">
              <a:rPr lang="en-US" smtClean="0"/>
              <a:t>‹#›</a:t>
            </a:fld>
            <a:endParaRPr lang="en-US" dirty="0"/>
          </a:p>
        </p:txBody>
      </p:sp>
    </p:spTree>
    <p:extLst>
      <p:ext uri="{BB962C8B-B14F-4D97-AF65-F5344CB8AC3E}">
        <p14:creationId xmlns:p14="http://schemas.microsoft.com/office/powerpoint/2010/main" val="913195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No Compass Rose">
    <p:spTree>
      <p:nvGrpSpPr>
        <p:cNvPr id="1" name=""/>
        <p:cNvGrpSpPr/>
        <p:nvPr/>
      </p:nvGrpSpPr>
      <p:grpSpPr>
        <a:xfrm>
          <a:off x="0" y="0"/>
          <a:ext cx="0" cy="0"/>
          <a:chOff x="0" y="0"/>
          <a:chExt cx="0" cy="0"/>
        </a:xfrm>
      </p:grpSpPr>
      <p:pic>
        <p:nvPicPr>
          <p:cNvPr id="7" name="Picture 6" descr="hires_dark_no_compass_content.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269946" y="191821"/>
            <a:ext cx="9742556" cy="636385"/>
          </a:xfrm>
        </p:spPr>
        <p:txBody>
          <a:bodyPr anchor="t">
            <a:normAutofit/>
          </a:bodyPr>
          <a:lstStyle>
            <a:lvl1pPr algn="l">
              <a:defRPr sz="2800" b="1" i="0">
                <a:latin typeface="Arial"/>
                <a:cs typeface="Arial"/>
              </a:defRPr>
            </a:lvl1pPr>
          </a:lstStyle>
          <a:p>
            <a:r>
              <a:rPr lang="fi-FI" dirty="0" err="1"/>
              <a:t>Click</a:t>
            </a:r>
            <a:r>
              <a:rPr lang="fi-FI" dirty="0"/>
              <a:t> to </a:t>
            </a:r>
            <a:r>
              <a:rPr lang="fi-FI" dirty="0" err="1"/>
              <a:t>edit</a:t>
            </a:r>
            <a:r>
              <a:rPr lang="fi-FI" dirty="0"/>
              <a:t> </a:t>
            </a:r>
            <a:r>
              <a:rPr lang="fi-FI" dirty="0" err="1"/>
              <a:t>Master</a:t>
            </a:r>
            <a:r>
              <a:rPr lang="fi-FI" dirty="0"/>
              <a:t> </a:t>
            </a:r>
            <a:r>
              <a:rPr lang="fi-FI" dirty="0" err="1"/>
              <a:t>title</a:t>
            </a:r>
            <a:r>
              <a:rPr lang="fi-FI" dirty="0"/>
              <a:t> </a:t>
            </a:r>
            <a:r>
              <a:rPr lang="fi-FI" dirty="0" err="1"/>
              <a:t>style</a:t>
            </a:r>
            <a:endParaRPr lang="en-US" dirty="0"/>
          </a:p>
        </p:txBody>
      </p:sp>
      <p:sp>
        <p:nvSpPr>
          <p:cNvPr id="3" name="Content Placeholder 2"/>
          <p:cNvSpPr>
            <a:spLocks noGrp="1"/>
          </p:cNvSpPr>
          <p:nvPr>
            <p:ph idx="1"/>
          </p:nvPr>
        </p:nvSpPr>
        <p:spPr/>
        <p:txBody>
          <a:bodyPr/>
          <a:lstStyle>
            <a:lvl1pPr>
              <a:defRPr>
                <a:latin typeface="Arial"/>
                <a:cs typeface="Arial"/>
              </a:defRPr>
            </a:lvl1pPr>
            <a:lvl2pPr>
              <a:defRPr>
                <a:latin typeface="Arial"/>
                <a:cs typeface="Arial"/>
              </a:defRPr>
            </a:lvl2pPr>
            <a:lvl3pPr>
              <a:defRPr>
                <a:latin typeface="Arial"/>
                <a:cs typeface="Arial"/>
              </a:defRPr>
            </a:lvl3pPr>
            <a:lvl4pPr>
              <a:defRPr>
                <a:latin typeface="Arial"/>
                <a:cs typeface="Arial"/>
              </a:defRPr>
            </a:lvl4pPr>
            <a:lvl5pPr>
              <a:defRPr>
                <a:latin typeface="Arial"/>
                <a:cs typeface="Arial"/>
              </a:defRPr>
            </a:lvl5pPr>
          </a:lstStyle>
          <a:p>
            <a:pPr lvl="0"/>
            <a:r>
              <a:rPr lang="fi-FI" dirty="0" err="1"/>
              <a:t>Click</a:t>
            </a:r>
            <a:r>
              <a:rPr lang="fi-FI" dirty="0"/>
              <a:t> to </a:t>
            </a:r>
            <a:r>
              <a:rPr lang="fi-FI" dirty="0" err="1"/>
              <a:t>edit</a:t>
            </a:r>
            <a:r>
              <a:rPr lang="fi-FI" dirty="0"/>
              <a:t> </a:t>
            </a:r>
            <a:r>
              <a:rPr lang="fi-FI" dirty="0" err="1"/>
              <a:t>Master</a:t>
            </a:r>
            <a:r>
              <a:rPr lang="fi-FI" dirty="0"/>
              <a:t> </a:t>
            </a:r>
            <a:r>
              <a:rPr lang="fi-FI" dirty="0" err="1"/>
              <a:t>text</a:t>
            </a:r>
            <a:r>
              <a:rPr lang="fi-FI" dirty="0"/>
              <a:t> </a:t>
            </a:r>
            <a:r>
              <a:rPr lang="fi-FI" dirty="0" err="1"/>
              <a:t>styles</a:t>
            </a:r>
            <a:endParaRPr lang="fi-FI" dirty="0"/>
          </a:p>
          <a:p>
            <a:pPr lvl="1"/>
            <a:r>
              <a:rPr lang="fi-FI" dirty="0"/>
              <a:t>Second </a:t>
            </a:r>
            <a:r>
              <a:rPr lang="fi-FI" dirty="0" err="1"/>
              <a:t>level</a:t>
            </a:r>
            <a:endParaRPr lang="fi-FI" dirty="0"/>
          </a:p>
          <a:p>
            <a:pPr lvl="2"/>
            <a:r>
              <a:rPr lang="fi-FI" dirty="0"/>
              <a:t>Third </a:t>
            </a:r>
            <a:r>
              <a:rPr lang="fi-FI" dirty="0" err="1"/>
              <a:t>level</a:t>
            </a:r>
            <a:endParaRPr lang="fi-FI" dirty="0"/>
          </a:p>
          <a:p>
            <a:pPr lvl="3"/>
            <a:r>
              <a:rPr lang="fi-FI" dirty="0" err="1"/>
              <a:t>Fourth</a:t>
            </a:r>
            <a:r>
              <a:rPr lang="fi-FI" dirty="0"/>
              <a:t> </a:t>
            </a:r>
            <a:r>
              <a:rPr lang="fi-FI" dirty="0" err="1"/>
              <a:t>level</a:t>
            </a:r>
            <a:endParaRPr lang="fi-FI" dirty="0"/>
          </a:p>
          <a:p>
            <a:pPr lvl="4"/>
            <a:r>
              <a:rPr lang="fi-FI" dirty="0" err="1"/>
              <a:t>Fifth</a:t>
            </a:r>
            <a:r>
              <a:rPr lang="fi-FI" dirty="0"/>
              <a:t> </a:t>
            </a:r>
            <a:r>
              <a:rPr lang="fi-FI" dirty="0" err="1"/>
              <a:t>level</a:t>
            </a:r>
            <a:endParaRPr lang="en-US" dirty="0"/>
          </a:p>
        </p:txBody>
      </p:sp>
      <p:sp>
        <p:nvSpPr>
          <p:cNvPr id="4" name="Date Placeholder 3"/>
          <p:cNvSpPr>
            <a:spLocks noGrp="1"/>
          </p:cNvSpPr>
          <p:nvPr>
            <p:ph type="dt" sz="half" idx="10"/>
          </p:nvPr>
        </p:nvSpPr>
        <p:spPr/>
        <p:txBody>
          <a:bodyPr/>
          <a:lstStyle/>
          <a:p>
            <a:fld id="{A637A39A-9F89-364E-BF01-AB38BD84F7BC}" type="datetimeFigureOut">
              <a:rPr lang="en-US" smtClean="0"/>
              <a:t>4/19/2023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D842E93-C421-DE4B-8656-34BC9D77A2AC}" type="slidenum">
              <a:rPr lang="en-US" smtClean="0"/>
              <a:t>‹#›</a:t>
            </a:fld>
            <a:endParaRPr lang="en-US" dirty="0"/>
          </a:p>
        </p:txBody>
      </p:sp>
    </p:spTree>
    <p:extLst>
      <p:ext uri="{BB962C8B-B14F-4D97-AF65-F5344CB8AC3E}">
        <p14:creationId xmlns:p14="http://schemas.microsoft.com/office/powerpoint/2010/main" val="9427364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No Compass Rose or Logo">
    <p:spTree>
      <p:nvGrpSpPr>
        <p:cNvPr id="1" name=""/>
        <p:cNvGrpSpPr/>
        <p:nvPr/>
      </p:nvGrpSpPr>
      <p:grpSpPr>
        <a:xfrm>
          <a:off x="0" y="0"/>
          <a:ext cx="0" cy="0"/>
          <a:chOff x="0" y="0"/>
          <a:chExt cx="0" cy="0"/>
        </a:xfrm>
      </p:grpSpPr>
      <p:sp>
        <p:nvSpPr>
          <p:cNvPr id="2" name="Title 1"/>
          <p:cNvSpPr>
            <a:spLocks noGrp="1"/>
          </p:cNvSpPr>
          <p:nvPr>
            <p:ph type="title"/>
          </p:nvPr>
        </p:nvSpPr>
        <p:spPr>
          <a:xfrm>
            <a:off x="269946" y="191821"/>
            <a:ext cx="11681252" cy="636385"/>
          </a:xfrm>
        </p:spPr>
        <p:txBody>
          <a:bodyPr anchor="t">
            <a:normAutofit/>
          </a:bodyPr>
          <a:lstStyle>
            <a:lvl1pPr algn="l">
              <a:defRPr sz="2800" b="1" i="0">
                <a:latin typeface="Arial"/>
                <a:cs typeface="Arial"/>
              </a:defRPr>
            </a:lvl1pPr>
          </a:lstStyle>
          <a:p>
            <a:r>
              <a:rPr lang="fi-FI" dirty="0" err="1"/>
              <a:t>Click</a:t>
            </a:r>
            <a:r>
              <a:rPr lang="fi-FI" dirty="0"/>
              <a:t> to </a:t>
            </a:r>
            <a:r>
              <a:rPr lang="fi-FI" dirty="0" err="1"/>
              <a:t>edit</a:t>
            </a:r>
            <a:r>
              <a:rPr lang="fi-FI" dirty="0"/>
              <a:t> </a:t>
            </a:r>
            <a:r>
              <a:rPr lang="fi-FI" dirty="0" err="1"/>
              <a:t>Master</a:t>
            </a:r>
            <a:r>
              <a:rPr lang="fi-FI" dirty="0"/>
              <a:t> </a:t>
            </a:r>
            <a:r>
              <a:rPr lang="fi-FI" dirty="0" err="1"/>
              <a:t>title</a:t>
            </a:r>
            <a:r>
              <a:rPr lang="fi-FI" dirty="0"/>
              <a:t> </a:t>
            </a:r>
            <a:r>
              <a:rPr lang="fi-FI" dirty="0" err="1"/>
              <a:t>style</a:t>
            </a:r>
            <a:endParaRPr lang="en-US" dirty="0"/>
          </a:p>
        </p:txBody>
      </p:sp>
      <p:sp>
        <p:nvSpPr>
          <p:cNvPr id="3" name="Content Placeholder 2"/>
          <p:cNvSpPr>
            <a:spLocks noGrp="1"/>
          </p:cNvSpPr>
          <p:nvPr>
            <p:ph idx="1"/>
          </p:nvPr>
        </p:nvSpPr>
        <p:spPr/>
        <p:txBody>
          <a:bodyPr/>
          <a:lstStyle>
            <a:lvl1pPr>
              <a:defRPr>
                <a:latin typeface="Arial"/>
                <a:cs typeface="Arial"/>
              </a:defRPr>
            </a:lvl1pPr>
            <a:lvl2pPr>
              <a:defRPr>
                <a:latin typeface="Arial"/>
                <a:cs typeface="Arial"/>
              </a:defRPr>
            </a:lvl2pPr>
            <a:lvl3pPr>
              <a:defRPr>
                <a:latin typeface="Arial"/>
                <a:cs typeface="Arial"/>
              </a:defRPr>
            </a:lvl3pPr>
            <a:lvl4pPr>
              <a:defRPr>
                <a:latin typeface="Arial"/>
                <a:cs typeface="Arial"/>
              </a:defRPr>
            </a:lvl4pPr>
            <a:lvl5pPr>
              <a:defRPr>
                <a:latin typeface="Arial"/>
                <a:cs typeface="Arial"/>
              </a:defRPr>
            </a:lvl5pPr>
          </a:lstStyle>
          <a:p>
            <a:pPr lvl="0"/>
            <a:r>
              <a:rPr lang="fi-FI" dirty="0" err="1"/>
              <a:t>Click</a:t>
            </a:r>
            <a:r>
              <a:rPr lang="fi-FI" dirty="0"/>
              <a:t> to </a:t>
            </a:r>
            <a:r>
              <a:rPr lang="fi-FI" dirty="0" err="1"/>
              <a:t>edit</a:t>
            </a:r>
            <a:r>
              <a:rPr lang="fi-FI" dirty="0"/>
              <a:t> </a:t>
            </a:r>
            <a:r>
              <a:rPr lang="fi-FI" dirty="0" err="1"/>
              <a:t>Master</a:t>
            </a:r>
            <a:r>
              <a:rPr lang="fi-FI" dirty="0"/>
              <a:t> </a:t>
            </a:r>
            <a:r>
              <a:rPr lang="fi-FI" dirty="0" err="1"/>
              <a:t>text</a:t>
            </a:r>
            <a:r>
              <a:rPr lang="fi-FI" dirty="0"/>
              <a:t> </a:t>
            </a:r>
            <a:r>
              <a:rPr lang="fi-FI" dirty="0" err="1"/>
              <a:t>styles</a:t>
            </a:r>
            <a:endParaRPr lang="fi-FI" dirty="0"/>
          </a:p>
          <a:p>
            <a:pPr lvl="1"/>
            <a:r>
              <a:rPr lang="fi-FI" dirty="0"/>
              <a:t>Second </a:t>
            </a:r>
            <a:r>
              <a:rPr lang="fi-FI" dirty="0" err="1"/>
              <a:t>level</a:t>
            </a:r>
            <a:endParaRPr lang="fi-FI" dirty="0"/>
          </a:p>
          <a:p>
            <a:pPr lvl="2"/>
            <a:r>
              <a:rPr lang="fi-FI" dirty="0"/>
              <a:t>Third </a:t>
            </a:r>
            <a:r>
              <a:rPr lang="fi-FI" dirty="0" err="1"/>
              <a:t>level</a:t>
            </a:r>
            <a:endParaRPr lang="fi-FI" dirty="0"/>
          </a:p>
          <a:p>
            <a:pPr lvl="3"/>
            <a:r>
              <a:rPr lang="fi-FI" dirty="0" err="1"/>
              <a:t>Fourth</a:t>
            </a:r>
            <a:r>
              <a:rPr lang="fi-FI" dirty="0"/>
              <a:t> </a:t>
            </a:r>
            <a:r>
              <a:rPr lang="fi-FI" dirty="0" err="1"/>
              <a:t>level</a:t>
            </a:r>
            <a:endParaRPr lang="fi-FI" dirty="0"/>
          </a:p>
          <a:p>
            <a:pPr lvl="4"/>
            <a:r>
              <a:rPr lang="fi-FI" dirty="0" err="1"/>
              <a:t>Fifth</a:t>
            </a:r>
            <a:r>
              <a:rPr lang="fi-FI" dirty="0"/>
              <a:t> </a:t>
            </a:r>
            <a:r>
              <a:rPr lang="fi-FI" dirty="0" err="1"/>
              <a:t>level</a:t>
            </a:r>
            <a:endParaRPr lang="en-US" dirty="0"/>
          </a:p>
        </p:txBody>
      </p:sp>
      <p:sp>
        <p:nvSpPr>
          <p:cNvPr id="4" name="Date Placeholder 3"/>
          <p:cNvSpPr>
            <a:spLocks noGrp="1"/>
          </p:cNvSpPr>
          <p:nvPr>
            <p:ph type="dt" sz="half" idx="10"/>
          </p:nvPr>
        </p:nvSpPr>
        <p:spPr/>
        <p:txBody>
          <a:bodyPr/>
          <a:lstStyle/>
          <a:p>
            <a:fld id="{A637A39A-9F89-364E-BF01-AB38BD84F7BC}" type="datetimeFigureOut">
              <a:rPr lang="en-US" smtClean="0"/>
              <a:t>4/19/2023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D842E93-C421-DE4B-8656-34BC9D77A2AC}" type="slidenum">
              <a:rPr lang="en-US" smtClean="0"/>
              <a:t>‹#›</a:t>
            </a:fld>
            <a:endParaRPr lang="en-US" dirty="0"/>
          </a:p>
        </p:txBody>
      </p:sp>
    </p:spTree>
    <p:extLst>
      <p:ext uri="{BB962C8B-B14F-4D97-AF65-F5344CB8AC3E}">
        <p14:creationId xmlns:p14="http://schemas.microsoft.com/office/powerpoint/2010/main" val="9427364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8"/>
        <p:cNvGrpSpPr/>
        <p:nvPr/>
      </p:nvGrpSpPr>
      <p:grpSpPr>
        <a:xfrm>
          <a:off x="0" y="0"/>
          <a:ext cx="0" cy="0"/>
          <a:chOff x="0" y="0"/>
          <a:chExt cx="0" cy="0"/>
        </a:xfrm>
      </p:grpSpPr>
      <p:sp>
        <p:nvSpPr>
          <p:cNvPr id="29" name="Google Shape;29;p3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0" name="Google Shape;30;p3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Clr>
                <a:srgbClr val="D8D8D8"/>
              </a:buClr>
              <a:buSzPts val="1400"/>
              <a:buFont typeface="Arial"/>
              <a:buNone/>
              <a:defRPr/>
            </a:lvl1pPr>
            <a:lvl2pPr lvl="1" algn="l">
              <a:spcBef>
                <a:spcPts val="0"/>
              </a:spcBef>
              <a:spcAft>
                <a:spcPts val="0"/>
              </a:spcAft>
              <a:buClr>
                <a:schemeClr val="dk1"/>
              </a:buClr>
              <a:buSzPts val="1400"/>
              <a:buFont typeface="Calibri"/>
              <a:buNone/>
              <a:defRPr/>
            </a:lvl2pPr>
            <a:lvl3pPr lvl="2" algn="l">
              <a:spcBef>
                <a:spcPts val="0"/>
              </a:spcBef>
              <a:spcAft>
                <a:spcPts val="0"/>
              </a:spcAft>
              <a:buClr>
                <a:schemeClr val="dk1"/>
              </a:buClr>
              <a:buSzPts val="1400"/>
              <a:buFont typeface="Calibri"/>
              <a:buNone/>
              <a:defRPr/>
            </a:lvl3pPr>
            <a:lvl4pPr lvl="3" algn="l">
              <a:spcBef>
                <a:spcPts val="0"/>
              </a:spcBef>
              <a:spcAft>
                <a:spcPts val="0"/>
              </a:spcAft>
              <a:buClr>
                <a:schemeClr val="dk1"/>
              </a:buClr>
              <a:buSzPts val="1400"/>
              <a:buFont typeface="Calibri"/>
              <a:buNone/>
              <a:defRPr/>
            </a:lvl4pPr>
            <a:lvl5pPr lvl="4" algn="l">
              <a:spcBef>
                <a:spcPts val="0"/>
              </a:spcBef>
              <a:spcAft>
                <a:spcPts val="0"/>
              </a:spcAft>
              <a:buClr>
                <a:schemeClr val="dk1"/>
              </a:buClr>
              <a:buSzPts val="1400"/>
              <a:buFont typeface="Calibri"/>
              <a:buNone/>
              <a:defRPr/>
            </a:lvl5pPr>
            <a:lvl6pPr lvl="5" algn="l">
              <a:spcBef>
                <a:spcPts val="0"/>
              </a:spcBef>
              <a:spcAft>
                <a:spcPts val="0"/>
              </a:spcAft>
              <a:buClr>
                <a:schemeClr val="dk1"/>
              </a:buClr>
              <a:buSzPts val="1400"/>
              <a:buFont typeface="Calibri"/>
              <a:buNone/>
              <a:defRPr/>
            </a:lvl6pPr>
            <a:lvl7pPr lvl="6" algn="l">
              <a:spcBef>
                <a:spcPts val="0"/>
              </a:spcBef>
              <a:spcAft>
                <a:spcPts val="0"/>
              </a:spcAft>
              <a:buClr>
                <a:schemeClr val="dk1"/>
              </a:buClr>
              <a:buSzPts val="1400"/>
              <a:buFont typeface="Calibri"/>
              <a:buNone/>
              <a:defRPr/>
            </a:lvl7pPr>
            <a:lvl8pPr lvl="7" algn="l">
              <a:spcBef>
                <a:spcPts val="0"/>
              </a:spcBef>
              <a:spcAft>
                <a:spcPts val="0"/>
              </a:spcAft>
              <a:buClr>
                <a:schemeClr val="dk1"/>
              </a:buClr>
              <a:buSzPts val="1400"/>
              <a:buFont typeface="Calibri"/>
              <a:buNone/>
              <a:defRPr/>
            </a:lvl8pPr>
            <a:lvl9pPr lvl="8" algn="l">
              <a:spcBef>
                <a:spcPts val="0"/>
              </a:spcBef>
              <a:spcAft>
                <a:spcPts val="0"/>
              </a:spcAft>
              <a:buClr>
                <a:schemeClr val="dk1"/>
              </a:buClr>
              <a:buSzPts val="1400"/>
              <a:buFont typeface="Calibri"/>
              <a:buNone/>
              <a:defRPr/>
            </a:lvl9pPr>
          </a:lstStyle>
          <a:p>
            <a:endParaRPr/>
          </a:p>
        </p:txBody>
      </p:sp>
      <p:sp>
        <p:nvSpPr>
          <p:cNvPr id="31" name="Google Shape;31;p3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Clr>
                <a:srgbClr val="D8D8D8"/>
              </a:buClr>
              <a:buSzPts val="1400"/>
              <a:buFont typeface="Arial"/>
              <a:buNone/>
              <a:defRPr/>
            </a:lvl1pPr>
            <a:lvl2pPr lvl="1" algn="l">
              <a:spcBef>
                <a:spcPts val="0"/>
              </a:spcBef>
              <a:spcAft>
                <a:spcPts val="0"/>
              </a:spcAft>
              <a:buClr>
                <a:schemeClr val="dk1"/>
              </a:buClr>
              <a:buSzPts val="1400"/>
              <a:buFont typeface="Calibri"/>
              <a:buNone/>
              <a:defRPr/>
            </a:lvl2pPr>
            <a:lvl3pPr lvl="2" algn="l">
              <a:spcBef>
                <a:spcPts val="0"/>
              </a:spcBef>
              <a:spcAft>
                <a:spcPts val="0"/>
              </a:spcAft>
              <a:buClr>
                <a:schemeClr val="dk1"/>
              </a:buClr>
              <a:buSzPts val="1400"/>
              <a:buFont typeface="Calibri"/>
              <a:buNone/>
              <a:defRPr/>
            </a:lvl3pPr>
            <a:lvl4pPr lvl="3" algn="l">
              <a:spcBef>
                <a:spcPts val="0"/>
              </a:spcBef>
              <a:spcAft>
                <a:spcPts val="0"/>
              </a:spcAft>
              <a:buClr>
                <a:schemeClr val="dk1"/>
              </a:buClr>
              <a:buSzPts val="1400"/>
              <a:buFont typeface="Calibri"/>
              <a:buNone/>
              <a:defRPr/>
            </a:lvl4pPr>
            <a:lvl5pPr lvl="4" algn="l">
              <a:spcBef>
                <a:spcPts val="0"/>
              </a:spcBef>
              <a:spcAft>
                <a:spcPts val="0"/>
              </a:spcAft>
              <a:buClr>
                <a:schemeClr val="dk1"/>
              </a:buClr>
              <a:buSzPts val="1400"/>
              <a:buFont typeface="Calibri"/>
              <a:buNone/>
              <a:defRPr/>
            </a:lvl5pPr>
            <a:lvl6pPr lvl="5" algn="l">
              <a:spcBef>
                <a:spcPts val="0"/>
              </a:spcBef>
              <a:spcAft>
                <a:spcPts val="0"/>
              </a:spcAft>
              <a:buClr>
                <a:schemeClr val="dk1"/>
              </a:buClr>
              <a:buSzPts val="1400"/>
              <a:buFont typeface="Calibri"/>
              <a:buNone/>
              <a:defRPr/>
            </a:lvl6pPr>
            <a:lvl7pPr lvl="6" algn="l">
              <a:spcBef>
                <a:spcPts val="0"/>
              </a:spcBef>
              <a:spcAft>
                <a:spcPts val="0"/>
              </a:spcAft>
              <a:buClr>
                <a:schemeClr val="dk1"/>
              </a:buClr>
              <a:buSzPts val="1400"/>
              <a:buFont typeface="Calibri"/>
              <a:buNone/>
              <a:defRPr/>
            </a:lvl7pPr>
            <a:lvl8pPr lvl="7" algn="l">
              <a:spcBef>
                <a:spcPts val="0"/>
              </a:spcBef>
              <a:spcAft>
                <a:spcPts val="0"/>
              </a:spcAft>
              <a:buClr>
                <a:schemeClr val="dk1"/>
              </a:buClr>
              <a:buSzPts val="1400"/>
              <a:buFont typeface="Calibri"/>
              <a:buNone/>
              <a:defRPr/>
            </a:lvl8pPr>
            <a:lvl9pPr lvl="8" algn="l">
              <a:spcBef>
                <a:spcPts val="0"/>
              </a:spcBef>
              <a:spcAft>
                <a:spcPts val="0"/>
              </a:spcAft>
              <a:buClr>
                <a:schemeClr val="dk1"/>
              </a:buClr>
              <a:buSzPts val="1400"/>
              <a:buFont typeface="Calibri"/>
              <a:buNone/>
              <a:defRPr/>
            </a:lvl9pPr>
          </a:lstStyle>
          <a:p>
            <a:endParaRPr/>
          </a:p>
        </p:txBody>
      </p:sp>
      <p:sp>
        <p:nvSpPr>
          <p:cNvPr id="32" name="Google Shape;32;p3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spcBef>
                <a:spcPts val="0"/>
              </a:spcBef>
              <a:spcAft>
                <a:spcPts val="0"/>
              </a:spcAft>
              <a:buClr>
                <a:srgbClr val="D8D8D8"/>
              </a:buClr>
              <a:buSzPts val="1200"/>
              <a:buFont typeface="Arial"/>
              <a:buNone/>
              <a:defRPr sz="1200">
                <a:solidFill>
                  <a:srgbClr val="D8D8D8"/>
                </a:solidFill>
                <a:latin typeface="Arial"/>
                <a:ea typeface="Arial"/>
                <a:cs typeface="Arial"/>
                <a:sym typeface="Arial"/>
              </a:defRPr>
            </a:lvl1pPr>
            <a:lvl2pPr marL="0" marR="0" lvl="1" indent="0" algn="r">
              <a:spcBef>
                <a:spcPts val="0"/>
              </a:spcBef>
              <a:spcAft>
                <a:spcPts val="0"/>
              </a:spcAft>
              <a:buClr>
                <a:srgbClr val="D8D8D8"/>
              </a:buClr>
              <a:buSzPts val="1200"/>
              <a:buFont typeface="Arial"/>
              <a:buNone/>
              <a:defRPr sz="1200">
                <a:solidFill>
                  <a:srgbClr val="D8D8D8"/>
                </a:solidFill>
                <a:latin typeface="Arial"/>
                <a:ea typeface="Arial"/>
                <a:cs typeface="Arial"/>
                <a:sym typeface="Arial"/>
              </a:defRPr>
            </a:lvl2pPr>
            <a:lvl3pPr marL="0" marR="0" lvl="2" indent="0" algn="r">
              <a:spcBef>
                <a:spcPts val="0"/>
              </a:spcBef>
              <a:spcAft>
                <a:spcPts val="0"/>
              </a:spcAft>
              <a:buClr>
                <a:srgbClr val="D8D8D8"/>
              </a:buClr>
              <a:buSzPts val="1200"/>
              <a:buFont typeface="Arial"/>
              <a:buNone/>
              <a:defRPr sz="1200">
                <a:solidFill>
                  <a:srgbClr val="D8D8D8"/>
                </a:solidFill>
                <a:latin typeface="Arial"/>
                <a:ea typeface="Arial"/>
                <a:cs typeface="Arial"/>
                <a:sym typeface="Arial"/>
              </a:defRPr>
            </a:lvl3pPr>
            <a:lvl4pPr marL="0" marR="0" lvl="3" indent="0" algn="r">
              <a:spcBef>
                <a:spcPts val="0"/>
              </a:spcBef>
              <a:spcAft>
                <a:spcPts val="0"/>
              </a:spcAft>
              <a:buClr>
                <a:srgbClr val="D8D8D8"/>
              </a:buClr>
              <a:buSzPts val="1200"/>
              <a:buFont typeface="Arial"/>
              <a:buNone/>
              <a:defRPr sz="1200">
                <a:solidFill>
                  <a:srgbClr val="D8D8D8"/>
                </a:solidFill>
                <a:latin typeface="Arial"/>
                <a:ea typeface="Arial"/>
                <a:cs typeface="Arial"/>
                <a:sym typeface="Arial"/>
              </a:defRPr>
            </a:lvl4pPr>
            <a:lvl5pPr marL="0" marR="0" lvl="4" indent="0" algn="r">
              <a:spcBef>
                <a:spcPts val="0"/>
              </a:spcBef>
              <a:spcAft>
                <a:spcPts val="0"/>
              </a:spcAft>
              <a:buClr>
                <a:srgbClr val="D8D8D8"/>
              </a:buClr>
              <a:buSzPts val="1200"/>
              <a:buFont typeface="Arial"/>
              <a:buNone/>
              <a:defRPr sz="1200">
                <a:solidFill>
                  <a:srgbClr val="D8D8D8"/>
                </a:solidFill>
                <a:latin typeface="Arial"/>
                <a:ea typeface="Arial"/>
                <a:cs typeface="Arial"/>
                <a:sym typeface="Arial"/>
              </a:defRPr>
            </a:lvl5pPr>
            <a:lvl6pPr marL="0" marR="0" lvl="5" indent="0" algn="r">
              <a:spcBef>
                <a:spcPts val="0"/>
              </a:spcBef>
              <a:spcAft>
                <a:spcPts val="0"/>
              </a:spcAft>
              <a:buClr>
                <a:srgbClr val="D8D8D8"/>
              </a:buClr>
              <a:buSzPts val="1200"/>
              <a:buFont typeface="Arial"/>
              <a:buNone/>
              <a:defRPr sz="1200">
                <a:solidFill>
                  <a:srgbClr val="D8D8D8"/>
                </a:solidFill>
                <a:latin typeface="Arial"/>
                <a:ea typeface="Arial"/>
                <a:cs typeface="Arial"/>
                <a:sym typeface="Arial"/>
              </a:defRPr>
            </a:lvl6pPr>
            <a:lvl7pPr marL="0" marR="0" lvl="6" indent="0" algn="r">
              <a:spcBef>
                <a:spcPts val="0"/>
              </a:spcBef>
              <a:spcAft>
                <a:spcPts val="0"/>
              </a:spcAft>
              <a:buClr>
                <a:srgbClr val="D8D8D8"/>
              </a:buClr>
              <a:buSzPts val="1200"/>
              <a:buFont typeface="Arial"/>
              <a:buNone/>
              <a:defRPr sz="1200">
                <a:solidFill>
                  <a:srgbClr val="D8D8D8"/>
                </a:solidFill>
                <a:latin typeface="Arial"/>
                <a:ea typeface="Arial"/>
                <a:cs typeface="Arial"/>
                <a:sym typeface="Arial"/>
              </a:defRPr>
            </a:lvl7pPr>
            <a:lvl8pPr marL="0" marR="0" lvl="7" indent="0" algn="r">
              <a:spcBef>
                <a:spcPts val="0"/>
              </a:spcBef>
              <a:spcAft>
                <a:spcPts val="0"/>
              </a:spcAft>
              <a:buClr>
                <a:srgbClr val="D8D8D8"/>
              </a:buClr>
              <a:buSzPts val="1200"/>
              <a:buFont typeface="Arial"/>
              <a:buNone/>
              <a:defRPr sz="1200">
                <a:solidFill>
                  <a:srgbClr val="D8D8D8"/>
                </a:solidFill>
                <a:latin typeface="Arial"/>
                <a:ea typeface="Arial"/>
                <a:cs typeface="Arial"/>
                <a:sym typeface="Arial"/>
              </a:defRPr>
            </a:lvl8pPr>
            <a:lvl9pPr marL="0" marR="0" lvl="8" indent="0" algn="r">
              <a:spcBef>
                <a:spcPts val="0"/>
              </a:spcBef>
              <a:spcAft>
                <a:spcPts val="0"/>
              </a:spcAft>
              <a:buClr>
                <a:srgbClr val="D8D8D8"/>
              </a:buClr>
              <a:buSzPts val="1200"/>
              <a:buFont typeface="Arial"/>
              <a:buNone/>
              <a:defRPr sz="1200">
                <a:solidFill>
                  <a:srgbClr val="D8D8D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92771484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7"/>
          <a:srcRect/>
          <a:stretch/>
        </p:blipFill>
        <p:spPr>
          <a:xfrm>
            <a:off x="0" y="0"/>
            <a:ext cx="12192000" cy="6858000"/>
          </a:xfrm>
          <a:prstGeom prst="rect">
            <a:avLst/>
          </a:prstGeom>
        </p:spPr>
      </p:pic>
      <p:sp>
        <p:nvSpPr>
          <p:cNvPr id="2" name="Title Placeholder 1"/>
          <p:cNvSpPr>
            <a:spLocks noGrp="1"/>
          </p:cNvSpPr>
          <p:nvPr>
            <p:ph type="title"/>
          </p:nvPr>
        </p:nvSpPr>
        <p:spPr>
          <a:xfrm>
            <a:off x="269946" y="173416"/>
            <a:ext cx="9742556" cy="636388"/>
          </a:xfrm>
          <a:prstGeom prst="rect">
            <a:avLst/>
          </a:prstGeom>
        </p:spPr>
        <p:txBody>
          <a:bodyPr vert="horz" lIns="91440" tIns="45720" rIns="91440" bIns="45720" rtlCol="0" anchor="t">
            <a:normAutofit/>
          </a:bodyPr>
          <a:lstStyle/>
          <a:p>
            <a:r>
              <a:rPr lang="fi-FI" dirty="0" err="1"/>
              <a:t>Click</a:t>
            </a:r>
            <a:r>
              <a:rPr lang="fi-FI" dirty="0"/>
              <a:t> to </a:t>
            </a:r>
            <a:r>
              <a:rPr lang="fi-FI" dirty="0" err="1"/>
              <a:t>edit</a:t>
            </a:r>
            <a:r>
              <a:rPr lang="fi-FI" dirty="0"/>
              <a:t> </a:t>
            </a:r>
            <a:r>
              <a:rPr lang="fi-FI" dirty="0" err="1"/>
              <a:t>Master</a:t>
            </a:r>
            <a:r>
              <a:rPr lang="fi-FI" dirty="0"/>
              <a:t> </a:t>
            </a:r>
            <a:r>
              <a:rPr lang="fi-FI" dirty="0" err="1"/>
              <a:t>title</a:t>
            </a:r>
            <a:r>
              <a:rPr lang="fi-FI" dirty="0"/>
              <a:t> </a:t>
            </a:r>
            <a:r>
              <a:rPr lang="fi-FI" dirty="0" err="1"/>
              <a:t>style</a:t>
            </a:r>
            <a:endParaRPr lang="en-US" dirty="0"/>
          </a:p>
        </p:txBody>
      </p:sp>
      <p:sp>
        <p:nvSpPr>
          <p:cNvPr id="3" name="Text Placeholder 2"/>
          <p:cNvSpPr>
            <a:spLocks noGrp="1"/>
          </p:cNvSpPr>
          <p:nvPr>
            <p:ph type="body" idx="1"/>
          </p:nvPr>
        </p:nvSpPr>
        <p:spPr>
          <a:xfrm>
            <a:off x="269946" y="957038"/>
            <a:ext cx="11681252" cy="5169126"/>
          </a:xfrm>
          <a:prstGeom prst="rect">
            <a:avLst/>
          </a:prstGeom>
        </p:spPr>
        <p:txBody>
          <a:bodyPr vert="horz" lIns="91440" tIns="45720" rIns="91440" bIns="45720" rtlCol="0">
            <a:normAutofit/>
          </a:bodyPr>
          <a:lstStyle/>
          <a:p>
            <a:pPr lvl="0"/>
            <a:r>
              <a:rPr lang="fi-FI" dirty="0" err="1"/>
              <a:t>Click</a:t>
            </a:r>
            <a:r>
              <a:rPr lang="fi-FI" dirty="0"/>
              <a:t> to </a:t>
            </a:r>
            <a:r>
              <a:rPr lang="fi-FI" dirty="0" err="1"/>
              <a:t>edit</a:t>
            </a:r>
            <a:r>
              <a:rPr lang="fi-FI" dirty="0"/>
              <a:t> </a:t>
            </a:r>
            <a:r>
              <a:rPr lang="fi-FI" dirty="0" err="1"/>
              <a:t>Master</a:t>
            </a:r>
            <a:r>
              <a:rPr lang="fi-FI" dirty="0"/>
              <a:t> </a:t>
            </a:r>
            <a:r>
              <a:rPr lang="fi-FI" dirty="0" err="1"/>
              <a:t>text</a:t>
            </a:r>
            <a:r>
              <a:rPr lang="fi-FI" dirty="0"/>
              <a:t> </a:t>
            </a:r>
            <a:r>
              <a:rPr lang="fi-FI" dirty="0" err="1"/>
              <a:t>styles</a:t>
            </a:r>
            <a:endParaRPr lang="fi-FI" dirty="0"/>
          </a:p>
          <a:p>
            <a:pPr lvl="1"/>
            <a:r>
              <a:rPr lang="fi-FI" dirty="0"/>
              <a:t>Second </a:t>
            </a:r>
            <a:r>
              <a:rPr lang="fi-FI" dirty="0" err="1"/>
              <a:t>level</a:t>
            </a:r>
            <a:endParaRPr lang="fi-FI" dirty="0"/>
          </a:p>
          <a:p>
            <a:pPr lvl="2"/>
            <a:r>
              <a:rPr lang="fi-FI" dirty="0"/>
              <a:t>Third </a:t>
            </a:r>
            <a:r>
              <a:rPr lang="fi-FI" dirty="0" err="1"/>
              <a:t>level</a:t>
            </a:r>
            <a:endParaRPr lang="fi-FI" dirty="0"/>
          </a:p>
          <a:p>
            <a:pPr lvl="3"/>
            <a:r>
              <a:rPr lang="fi-FI" dirty="0" err="1"/>
              <a:t>Fourth</a:t>
            </a:r>
            <a:r>
              <a:rPr lang="fi-FI" dirty="0"/>
              <a:t> </a:t>
            </a:r>
            <a:r>
              <a:rPr lang="fi-FI" dirty="0" err="1"/>
              <a:t>level</a:t>
            </a:r>
            <a:endParaRPr lang="fi-FI" dirty="0"/>
          </a:p>
          <a:p>
            <a:pPr lvl="4"/>
            <a:r>
              <a:rPr lang="fi-FI" dirty="0" err="1"/>
              <a:t>Fifth</a:t>
            </a:r>
            <a:r>
              <a:rPr lang="fi-FI" dirty="0"/>
              <a:t> </a:t>
            </a:r>
            <a:r>
              <a:rPr lang="fi-FI" dirty="0" err="1"/>
              <a:t>level</a:t>
            </a:r>
            <a:endParaRPr lang="en-US" dirty="0"/>
          </a:p>
        </p:txBody>
      </p:sp>
      <p:sp>
        <p:nvSpPr>
          <p:cNvPr id="4" name="Date Placeholder 3"/>
          <p:cNvSpPr>
            <a:spLocks noGrp="1"/>
          </p:cNvSpPr>
          <p:nvPr>
            <p:ph type="dt" sz="half" idx="2"/>
          </p:nvPr>
        </p:nvSpPr>
        <p:spPr>
          <a:xfrm>
            <a:off x="269946" y="6356351"/>
            <a:ext cx="3184455" cy="365125"/>
          </a:xfrm>
          <a:prstGeom prst="rect">
            <a:avLst/>
          </a:prstGeom>
        </p:spPr>
        <p:txBody>
          <a:bodyPr vert="horz" lIns="91440" tIns="45720" rIns="91440" bIns="45720" rtlCol="0" anchor="ctr"/>
          <a:lstStyle>
            <a:lvl1pPr algn="l">
              <a:defRPr sz="1200">
                <a:solidFill>
                  <a:schemeClr val="bg1">
                    <a:lumMod val="85000"/>
                  </a:schemeClr>
                </a:solidFill>
                <a:latin typeface="Arial"/>
                <a:cs typeface="Arial"/>
              </a:defRPr>
            </a:lvl1pPr>
          </a:lstStyle>
          <a:p>
            <a:fld id="{A637A39A-9F89-364E-BF01-AB38BD84F7BC}" type="datetimeFigureOut">
              <a:rPr lang="en-US" smtClean="0"/>
              <a:pPr/>
              <a:t>4/19/2023</a:t>
            </a:fld>
            <a:endParaRPr lang="en-US" dirty="0"/>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bg1">
                    <a:lumMod val="85000"/>
                  </a:schemeClr>
                </a:solidFill>
                <a:latin typeface="Arial"/>
                <a:cs typeface="Arial"/>
              </a:defRPr>
            </a:lvl1pPr>
          </a:lstStyle>
          <a:p>
            <a:endParaRPr lang="en-US" dirty="0"/>
          </a:p>
        </p:txBody>
      </p:sp>
      <p:sp>
        <p:nvSpPr>
          <p:cNvPr id="6" name="Slide Number Placeholder 5"/>
          <p:cNvSpPr>
            <a:spLocks noGrp="1"/>
          </p:cNvSpPr>
          <p:nvPr>
            <p:ph type="sldNum" sz="quarter" idx="4"/>
          </p:nvPr>
        </p:nvSpPr>
        <p:spPr>
          <a:xfrm>
            <a:off x="8737600" y="6356351"/>
            <a:ext cx="3213597" cy="365125"/>
          </a:xfrm>
          <a:prstGeom prst="rect">
            <a:avLst/>
          </a:prstGeom>
        </p:spPr>
        <p:txBody>
          <a:bodyPr vert="horz" lIns="91440" tIns="45720" rIns="91440" bIns="45720" rtlCol="0" anchor="ctr"/>
          <a:lstStyle>
            <a:lvl1pPr algn="r">
              <a:defRPr sz="1200">
                <a:solidFill>
                  <a:schemeClr val="bg1">
                    <a:lumMod val="85000"/>
                  </a:schemeClr>
                </a:solidFill>
                <a:latin typeface="Arial"/>
                <a:cs typeface="Arial"/>
              </a:defRPr>
            </a:lvl1pPr>
          </a:lstStyle>
          <a:p>
            <a:fld id="{DD842E93-C421-DE4B-8656-34BC9D77A2AC}" type="slidenum">
              <a:rPr lang="en-US" smtClean="0"/>
              <a:pPr/>
              <a:t>‹#›</a:t>
            </a:fld>
            <a:endParaRPr lang="en-US" dirty="0"/>
          </a:p>
        </p:txBody>
      </p:sp>
    </p:spTree>
    <p:extLst>
      <p:ext uri="{BB962C8B-B14F-4D97-AF65-F5344CB8AC3E}">
        <p14:creationId xmlns:p14="http://schemas.microsoft.com/office/powerpoint/2010/main" val="22493375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9" r:id="rId3"/>
    <p:sldLayoutId id="2147483660" r:id="rId4"/>
    <p:sldLayoutId id="2147483661" r:id="rId5"/>
  </p:sldLayoutIdLst>
  <p:txStyles>
    <p:titleStyle>
      <a:lvl1pPr algn="l" defTabSz="457200" rtl="0" eaLnBrk="1" latinLnBrk="0" hangingPunct="1">
        <a:spcBef>
          <a:spcPct val="0"/>
        </a:spcBef>
        <a:buNone/>
        <a:defRPr sz="2800" b="1" i="0" kern="1200">
          <a:solidFill>
            <a:srgbClr val="00608A"/>
          </a:solidFill>
          <a:latin typeface="Arial"/>
          <a:ea typeface="+mj-ea"/>
          <a:cs typeface="Arial"/>
        </a:defRPr>
      </a:lvl1pPr>
    </p:titleStyle>
    <p:bodyStyle>
      <a:lvl1pPr marL="342900" indent="-342900" algn="l" defTabSz="457200" rtl="0" eaLnBrk="1" latinLnBrk="0" hangingPunct="1">
        <a:spcBef>
          <a:spcPct val="20000"/>
        </a:spcBef>
        <a:buFont typeface="Arial"/>
        <a:buChar char="•"/>
        <a:defRPr sz="2800" kern="1200">
          <a:solidFill>
            <a:schemeClr val="tx1">
              <a:lumMod val="75000"/>
              <a:lumOff val="25000"/>
            </a:schemeClr>
          </a:solidFill>
          <a:latin typeface="Arial"/>
          <a:ea typeface="+mn-ea"/>
          <a:cs typeface="Arial"/>
        </a:defRPr>
      </a:lvl1pPr>
      <a:lvl2pPr marL="742950" indent="-285750" algn="l" defTabSz="457200" rtl="0" eaLnBrk="1" latinLnBrk="0" hangingPunct="1">
        <a:spcBef>
          <a:spcPct val="20000"/>
        </a:spcBef>
        <a:buFont typeface="Arial"/>
        <a:buChar char="–"/>
        <a:defRPr sz="2400" kern="1200">
          <a:solidFill>
            <a:schemeClr val="tx1">
              <a:lumMod val="75000"/>
              <a:lumOff val="25000"/>
            </a:schemeClr>
          </a:solidFill>
          <a:latin typeface="Arial"/>
          <a:ea typeface="+mn-ea"/>
          <a:cs typeface="Arial"/>
        </a:defRPr>
      </a:lvl2pPr>
      <a:lvl3pPr marL="1143000" indent="-228600" algn="l" defTabSz="457200" rtl="0" eaLnBrk="1" latinLnBrk="0" hangingPunct="1">
        <a:spcBef>
          <a:spcPct val="20000"/>
        </a:spcBef>
        <a:buFont typeface="Arial"/>
        <a:buChar char="•"/>
        <a:defRPr sz="2000" kern="1200">
          <a:solidFill>
            <a:schemeClr val="tx1">
              <a:lumMod val="75000"/>
              <a:lumOff val="25000"/>
            </a:schemeClr>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lumMod val="75000"/>
              <a:lumOff val="25000"/>
            </a:schemeClr>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lumMod val="75000"/>
              <a:lumOff val="25000"/>
            </a:schemeClr>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9.xml.rels><?xml version="1.0" encoding="UTF-8" standalone="yes"?>
<Relationships xmlns="http://schemas.openxmlformats.org/package/2006/relationships"><Relationship Id="rId3" Type="http://schemas.openxmlformats.org/officeDocument/2006/relationships/image" Target="../media/image26.gif"/><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27.gif"/></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8.gif"/><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29.gif"/></Relationships>
</file>

<file path=ppt/slides/_rels/slide31.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31.gif"/></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D97B1C-8633-4611-B92D-3A120763BC5E}"/>
              </a:ext>
            </a:extLst>
          </p:cNvPr>
          <p:cNvSpPr>
            <a:spLocks noGrp="1"/>
          </p:cNvSpPr>
          <p:nvPr>
            <p:ph type="ctrTitle"/>
          </p:nvPr>
        </p:nvSpPr>
        <p:spPr>
          <a:xfrm>
            <a:off x="637192" y="1554907"/>
            <a:ext cx="11138994" cy="1987617"/>
          </a:xfrm>
        </p:spPr>
        <p:txBody>
          <a:bodyPr>
            <a:noAutofit/>
          </a:bodyPr>
          <a:lstStyle/>
          <a:p>
            <a:br>
              <a:rPr lang="en-US" sz="4000" dirty="0">
                <a:effectLst>
                  <a:outerShdw blurRad="38100" dist="38100" dir="2700000" algn="tl">
                    <a:srgbClr val="000000">
                      <a:alpha val="43137"/>
                    </a:srgbClr>
                  </a:outerShdw>
                </a:effectLst>
              </a:rPr>
            </a:br>
            <a:r>
              <a:rPr lang="en-US" sz="4000" dirty="0">
                <a:effectLst>
                  <a:outerShdw blurRad="38100" dist="38100" dir="2700000" algn="tl">
                    <a:srgbClr val="000000">
                      <a:alpha val="43137"/>
                    </a:srgbClr>
                  </a:outerShdw>
                </a:effectLst>
              </a:rPr>
              <a:t>VAST: model improvements</a:t>
            </a:r>
            <a:br>
              <a:rPr lang="en-US" sz="4000" b="1" i="0" dirty="0">
                <a:solidFill>
                  <a:srgbClr val="2A2A2A"/>
                </a:solidFill>
                <a:effectLst/>
                <a:latin typeface="+mj-lt"/>
              </a:rPr>
            </a:br>
            <a:endParaRPr lang="en-US" sz="4000" dirty="0">
              <a:effectLst>
                <a:outerShdw blurRad="38100" dist="38100" dir="2700000" algn="tl">
                  <a:srgbClr val="000000">
                    <a:alpha val="43137"/>
                  </a:srgbClr>
                </a:outerShdw>
              </a:effectLst>
              <a:latin typeface="+mj-lt"/>
            </a:endParaRPr>
          </a:p>
        </p:txBody>
      </p:sp>
      <p:sp>
        <p:nvSpPr>
          <p:cNvPr id="3" name="Subtitle 2">
            <a:extLst>
              <a:ext uri="{FF2B5EF4-FFF2-40B4-BE49-F238E27FC236}">
                <a16:creationId xmlns:a16="http://schemas.microsoft.com/office/drawing/2014/main" id="{705A7A4B-47A4-4E62-9599-DA492BA686FD}"/>
              </a:ext>
            </a:extLst>
          </p:cNvPr>
          <p:cNvSpPr>
            <a:spLocks noGrp="1"/>
          </p:cNvSpPr>
          <p:nvPr>
            <p:ph type="subTitle" idx="1"/>
          </p:nvPr>
        </p:nvSpPr>
        <p:spPr>
          <a:xfrm>
            <a:off x="1524000" y="4038599"/>
            <a:ext cx="9144000" cy="1412277"/>
          </a:xfrm>
        </p:spPr>
        <p:txBody>
          <a:bodyPr/>
          <a:lstStyle/>
          <a:p>
            <a:r>
              <a:rPr lang="en-US" b="1" dirty="0">
                <a:solidFill>
                  <a:schemeClr val="bg1">
                    <a:lumMod val="95000"/>
                  </a:schemeClr>
                </a:solidFill>
              </a:rPr>
              <a:t> </a:t>
            </a:r>
          </a:p>
          <a:p>
            <a:r>
              <a:rPr lang="en-US" sz="2000" b="1" dirty="0">
                <a:solidFill>
                  <a:schemeClr val="bg1">
                    <a:lumMod val="95000"/>
                  </a:schemeClr>
                </a:solidFill>
              </a:rPr>
              <a:t>19 April 2023</a:t>
            </a:r>
            <a:endParaRPr lang="en-US" sz="2000" dirty="0">
              <a:solidFill>
                <a:schemeClr val="bg1">
                  <a:lumMod val="95000"/>
                </a:schemeClr>
              </a:solidFill>
            </a:endParaRPr>
          </a:p>
        </p:txBody>
      </p:sp>
    </p:spTree>
    <p:extLst>
      <p:ext uri="{BB962C8B-B14F-4D97-AF65-F5344CB8AC3E}">
        <p14:creationId xmlns:p14="http://schemas.microsoft.com/office/powerpoint/2010/main" val="530482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F0533-A961-2E49-F0DB-46DC2BD1BE3C}"/>
              </a:ext>
            </a:extLst>
          </p:cNvPr>
          <p:cNvSpPr>
            <a:spLocks noGrp="1"/>
          </p:cNvSpPr>
          <p:nvPr>
            <p:ph type="title"/>
          </p:nvPr>
        </p:nvSpPr>
        <p:spPr/>
        <p:txBody>
          <a:bodyPr/>
          <a:lstStyle/>
          <a:p>
            <a:r>
              <a:rPr lang="en-US" dirty="0"/>
              <a:t>Model setup – gear sensitivity</a:t>
            </a:r>
          </a:p>
        </p:txBody>
      </p:sp>
      <p:pic>
        <p:nvPicPr>
          <p:cNvPr id="5" name="Picture 4" descr="Chart, histogram&#10;&#10;Description automatically generated">
            <a:extLst>
              <a:ext uri="{FF2B5EF4-FFF2-40B4-BE49-F238E27FC236}">
                <a16:creationId xmlns:a16="http://schemas.microsoft.com/office/drawing/2014/main" id="{448E8045-A05D-1675-1B86-DFB63F3F77F1}"/>
              </a:ext>
            </a:extLst>
          </p:cNvPr>
          <p:cNvPicPr>
            <a:picLocks noChangeAspect="1"/>
          </p:cNvPicPr>
          <p:nvPr/>
        </p:nvPicPr>
        <p:blipFill>
          <a:blip r:embed="rId3"/>
          <a:stretch>
            <a:fillRect/>
          </a:stretch>
        </p:blipFill>
        <p:spPr>
          <a:xfrm>
            <a:off x="1815762" y="828206"/>
            <a:ext cx="8560476" cy="5837973"/>
          </a:xfrm>
          <a:prstGeom prst="rect">
            <a:avLst/>
          </a:prstGeom>
        </p:spPr>
      </p:pic>
    </p:spTree>
    <p:extLst>
      <p:ext uri="{BB962C8B-B14F-4D97-AF65-F5344CB8AC3E}">
        <p14:creationId xmlns:p14="http://schemas.microsoft.com/office/powerpoint/2010/main" val="5757139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F0533-A961-2E49-F0DB-46DC2BD1BE3C}"/>
              </a:ext>
            </a:extLst>
          </p:cNvPr>
          <p:cNvSpPr>
            <a:spLocks noGrp="1"/>
          </p:cNvSpPr>
          <p:nvPr>
            <p:ph type="title"/>
          </p:nvPr>
        </p:nvSpPr>
        <p:spPr/>
        <p:txBody>
          <a:bodyPr/>
          <a:lstStyle/>
          <a:p>
            <a:r>
              <a:rPr lang="en-US" dirty="0"/>
              <a:t>Model setup – gear sensitivity</a:t>
            </a:r>
          </a:p>
        </p:txBody>
      </p:sp>
      <p:pic>
        <p:nvPicPr>
          <p:cNvPr id="4" name="Picture 3" descr="Chart&#10;&#10;Description automatically generated">
            <a:extLst>
              <a:ext uri="{FF2B5EF4-FFF2-40B4-BE49-F238E27FC236}">
                <a16:creationId xmlns:a16="http://schemas.microsoft.com/office/drawing/2014/main" id="{2EF3248C-57B4-69A3-F752-0263581C1054}"/>
              </a:ext>
            </a:extLst>
          </p:cNvPr>
          <p:cNvPicPr>
            <a:picLocks noChangeAspect="1"/>
          </p:cNvPicPr>
          <p:nvPr/>
        </p:nvPicPr>
        <p:blipFill>
          <a:blip r:embed="rId3"/>
          <a:stretch>
            <a:fillRect/>
          </a:stretch>
        </p:blipFill>
        <p:spPr>
          <a:xfrm>
            <a:off x="1772822" y="769639"/>
            <a:ext cx="8646355" cy="5896540"/>
          </a:xfrm>
          <a:prstGeom prst="rect">
            <a:avLst/>
          </a:prstGeom>
        </p:spPr>
      </p:pic>
    </p:spTree>
    <p:extLst>
      <p:ext uri="{BB962C8B-B14F-4D97-AF65-F5344CB8AC3E}">
        <p14:creationId xmlns:p14="http://schemas.microsoft.com/office/powerpoint/2010/main" val="33747577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F0533-A961-2E49-F0DB-46DC2BD1BE3C}"/>
              </a:ext>
            </a:extLst>
          </p:cNvPr>
          <p:cNvSpPr>
            <a:spLocks noGrp="1"/>
          </p:cNvSpPr>
          <p:nvPr>
            <p:ph type="title"/>
          </p:nvPr>
        </p:nvSpPr>
        <p:spPr/>
        <p:txBody>
          <a:bodyPr/>
          <a:lstStyle/>
          <a:p>
            <a:r>
              <a:rPr lang="en-US" dirty="0"/>
              <a:t>Model setup – gear sensitivity</a:t>
            </a:r>
          </a:p>
        </p:txBody>
      </p:sp>
      <p:pic>
        <p:nvPicPr>
          <p:cNvPr id="8" name="Picture 7" descr="Graphical user interface, chart, histogram&#10;&#10;Description automatically generated">
            <a:extLst>
              <a:ext uri="{FF2B5EF4-FFF2-40B4-BE49-F238E27FC236}">
                <a16:creationId xmlns:a16="http://schemas.microsoft.com/office/drawing/2014/main" id="{F09D58E3-CFC8-CCD6-1875-2B799DDFD42E}"/>
              </a:ext>
            </a:extLst>
          </p:cNvPr>
          <p:cNvPicPr>
            <a:picLocks noChangeAspect="1"/>
          </p:cNvPicPr>
          <p:nvPr/>
        </p:nvPicPr>
        <p:blipFill>
          <a:blip r:embed="rId3"/>
          <a:stretch>
            <a:fillRect/>
          </a:stretch>
        </p:blipFill>
        <p:spPr>
          <a:xfrm>
            <a:off x="1830408" y="848182"/>
            <a:ext cx="8531184" cy="5817997"/>
          </a:xfrm>
          <a:prstGeom prst="rect">
            <a:avLst/>
          </a:prstGeom>
        </p:spPr>
      </p:pic>
    </p:spTree>
    <p:extLst>
      <p:ext uri="{BB962C8B-B14F-4D97-AF65-F5344CB8AC3E}">
        <p14:creationId xmlns:p14="http://schemas.microsoft.com/office/powerpoint/2010/main" val="13988553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F0533-A961-2E49-F0DB-46DC2BD1BE3C}"/>
              </a:ext>
            </a:extLst>
          </p:cNvPr>
          <p:cNvSpPr>
            <a:spLocks noGrp="1"/>
          </p:cNvSpPr>
          <p:nvPr>
            <p:ph type="title"/>
          </p:nvPr>
        </p:nvSpPr>
        <p:spPr/>
        <p:txBody>
          <a:bodyPr/>
          <a:lstStyle/>
          <a:p>
            <a:r>
              <a:rPr lang="en-US" dirty="0"/>
              <a:t>Model setup – gear sensitivity</a:t>
            </a:r>
          </a:p>
        </p:txBody>
      </p:sp>
      <p:pic>
        <p:nvPicPr>
          <p:cNvPr id="6" name="Picture 5" descr="Chart&#10;&#10;Description automatically generated">
            <a:extLst>
              <a:ext uri="{FF2B5EF4-FFF2-40B4-BE49-F238E27FC236}">
                <a16:creationId xmlns:a16="http://schemas.microsoft.com/office/drawing/2014/main" id="{6DB89558-0125-E315-5E32-CC6B91BEB933}"/>
              </a:ext>
            </a:extLst>
          </p:cNvPr>
          <p:cNvPicPr>
            <a:picLocks noChangeAspect="1"/>
          </p:cNvPicPr>
          <p:nvPr/>
        </p:nvPicPr>
        <p:blipFill>
          <a:blip r:embed="rId3"/>
          <a:stretch>
            <a:fillRect/>
          </a:stretch>
        </p:blipFill>
        <p:spPr>
          <a:xfrm>
            <a:off x="1830408" y="848182"/>
            <a:ext cx="8531184" cy="5817997"/>
          </a:xfrm>
          <a:prstGeom prst="rect">
            <a:avLst/>
          </a:prstGeom>
        </p:spPr>
      </p:pic>
    </p:spTree>
    <p:extLst>
      <p:ext uri="{BB962C8B-B14F-4D97-AF65-F5344CB8AC3E}">
        <p14:creationId xmlns:p14="http://schemas.microsoft.com/office/powerpoint/2010/main" val="7753114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F0533-A961-2E49-F0DB-46DC2BD1BE3C}"/>
              </a:ext>
            </a:extLst>
          </p:cNvPr>
          <p:cNvSpPr>
            <a:spLocks noGrp="1"/>
          </p:cNvSpPr>
          <p:nvPr>
            <p:ph type="title"/>
          </p:nvPr>
        </p:nvSpPr>
        <p:spPr/>
        <p:txBody>
          <a:bodyPr/>
          <a:lstStyle/>
          <a:p>
            <a:r>
              <a:rPr lang="en-US" dirty="0"/>
              <a:t>Model setup – effort</a:t>
            </a:r>
          </a:p>
        </p:txBody>
      </p:sp>
      <p:sp>
        <p:nvSpPr>
          <p:cNvPr id="5" name="Content Placeholder 2">
            <a:extLst>
              <a:ext uri="{FF2B5EF4-FFF2-40B4-BE49-F238E27FC236}">
                <a16:creationId xmlns:a16="http://schemas.microsoft.com/office/drawing/2014/main" id="{E1F5DB50-355F-3EE8-B5EE-61C816FB5685}"/>
              </a:ext>
            </a:extLst>
          </p:cNvPr>
          <p:cNvSpPr>
            <a:spLocks noGrp="1"/>
          </p:cNvSpPr>
          <p:nvPr>
            <p:ph idx="1"/>
          </p:nvPr>
        </p:nvSpPr>
        <p:spPr>
          <a:xfrm>
            <a:off x="6134988" y="957038"/>
            <a:ext cx="5816209" cy="5169126"/>
          </a:xfrm>
        </p:spPr>
        <p:txBody>
          <a:bodyPr anchor="ctr">
            <a:normAutofit/>
          </a:bodyPr>
          <a:lstStyle/>
          <a:p>
            <a:r>
              <a:rPr lang="en-US" dirty="0">
                <a:solidFill>
                  <a:schemeClr val="tx1"/>
                </a:solidFill>
              </a:rPr>
              <a:t>Gear sensitivity analysis indicates we can </a:t>
            </a:r>
            <a:r>
              <a:rPr lang="en-US" dirty="0">
                <a:solidFill>
                  <a:srgbClr val="FF0000"/>
                </a:solidFill>
              </a:rPr>
              <a:t>drop Sentinel survey</a:t>
            </a:r>
          </a:p>
          <a:p>
            <a:r>
              <a:rPr lang="en-US" dirty="0">
                <a:solidFill>
                  <a:schemeClr val="tx1"/>
                </a:solidFill>
              </a:rPr>
              <a:t>Can calculate or have estimates of area swept for all trawl surveys</a:t>
            </a:r>
          </a:p>
          <a:p>
            <a:r>
              <a:rPr lang="en-US" dirty="0">
                <a:solidFill>
                  <a:schemeClr val="tx1"/>
                </a:solidFill>
              </a:rPr>
              <a:t>Per McElroy (2019), BLLS set up to imitate BTS effort– so in model, we </a:t>
            </a:r>
            <a:r>
              <a:rPr lang="en-US" dirty="0">
                <a:solidFill>
                  <a:srgbClr val="FF0000"/>
                </a:solidFill>
              </a:rPr>
              <a:t>use BTS area swept estimates for BLLS effort.</a:t>
            </a:r>
          </a:p>
        </p:txBody>
      </p:sp>
      <p:pic>
        <p:nvPicPr>
          <p:cNvPr id="6" name="Picture 5" descr="Map&#10;&#10;Description automatically generated">
            <a:extLst>
              <a:ext uri="{FF2B5EF4-FFF2-40B4-BE49-F238E27FC236}">
                <a16:creationId xmlns:a16="http://schemas.microsoft.com/office/drawing/2014/main" id="{15BE9FCC-C65C-7A1A-C827-FF0D97E74687}"/>
              </a:ext>
            </a:extLst>
          </p:cNvPr>
          <p:cNvPicPr>
            <a:picLocks noChangeAspect="1"/>
          </p:cNvPicPr>
          <p:nvPr/>
        </p:nvPicPr>
        <p:blipFill rotWithShape="1">
          <a:blip r:embed="rId3"/>
          <a:srcRect t="4485" r="3387"/>
          <a:stretch/>
        </p:blipFill>
        <p:spPr>
          <a:xfrm>
            <a:off x="269946" y="1420402"/>
            <a:ext cx="5865043" cy="4480560"/>
          </a:xfrm>
          <a:prstGeom prst="rect">
            <a:avLst/>
          </a:prstGeom>
        </p:spPr>
      </p:pic>
    </p:spTree>
    <p:extLst>
      <p:ext uri="{BB962C8B-B14F-4D97-AF65-F5344CB8AC3E}">
        <p14:creationId xmlns:p14="http://schemas.microsoft.com/office/powerpoint/2010/main" val="3017346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F0533-A961-2E49-F0DB-46DC2BD1BE3C}"/>
              </a:ext>
            </a:extLst>
          </p:cNvPr>
          <p:cNvSpPr>
            <a:spLocks noGrp="1"/>
          </p:cNvSpPr>
          <p:nvPr>
            <p:ph type="title"/>
          </p:nvPr>
        </p:nvSpPr>
        <p:spPr/>
        <p:txBody>
          <a:bodyPr/>
          <a:lstStyle/>
          <a:p>
            <a:r>
              <a:rPr lang="en-US" dirty="0"/>
              <a:t>Model setup – density covariates</a:t>
            </a:r>
          </a:p>
        </p:txBody>
      </p:sp>
      <p:sp>
        <p:nvSpPr>
          <p:cNvPr id="5" name="Content Placeholder 2">
            <a:extLst>
              <a:ext uri="{FF2B5EF4-FFF2-40B4-BE49-F238E27FC236}">
                <a16:creationId xmlns:a16="http://schemas.microsoft.com/office/drawing/2014/main" id="{E1F5DB50-355F-3EE8-B5EE-61C816FB5685}"/>
              </a:ext>
            </a:extLst>
          </p:cNvPr>
          <p:cNvSpPr>
            <a:spLocks noGrp="1"/>
          </p:cNvSpPr>
          <p:nvPr>
            <p:ph idx="1"/>
          </p:nvPr>
        </p:nvSpPr>
        <p:spPr>
          <a:xfrm>
            <a:off x="269946" y="957038"/>
            <a:ext cx="11681252" cy="5169126"/>
          </a:xfrm>
        </p:spPr>
        <p:txBody>
          <a:bodyPr anchor="ctr">
            <a:normAutofit/>
          </a:bodyPr>
          <a:lstStyle/>
          <a:p>
            <a:r>
              <a:rPr lang="en-US" dirty="0">
                <a:solidFill>
                  <a:schemeClr val="tx1"/>
                </a:solidFill>
              </a:rPr>
              <a:t>Density covariates must have a value at every location within the spatial domain</a:t>
            </a:r>
          </a:p>
          <a:p>
            <a:pPr lvl="1"/>
            <a:r>
              <a:rPr lang="en-US" dirty="0">
                <a:solidFill>
                  <a:schemeClr val="tx1"/>
                </a:solidFill>
              </a:rPr>
              <a:t>Removes a few stations very close to shore</a:t>
            </a:r>
          </a:p>
          <a:p>
            <a:r>
              <a:rPr lang="en-US" dirty="0">
                <a:solidFill>
                  <a:schemeClr val="tx1"/>
                </a:solidFill>
              </a:rPr>
              <a:t>Current possible covariates:</a:t>
            </a:r>
          </a:p>
          <a:p>
            <a:pPr lvl="1"/>
            <a:r>
              <a:rPr lang="en-US" dirty="0">
                <a:solidFill>
                  <a:schemeClr val="tx1"/>
                </a:solidFill>
              </a:rPr>
              <a:t>Sediment type: sand, mud, gravel, cobble, rock</a:t>
            </a:r>
          </a:p>
          <a:p>
            <a:pPr lvl="1"/>
            <a:r>
              <a:rPr lang="en-US" dirty="0">
                <a:solidFill>
                  <a:schemeClr val="tx1"/>
                </a:solidFill>
              </a:rPr>
              <a:t>Rugosity</a:t>
            </a:r>
          </a:p>
          <a:p>
            <a:pPr lvl="1"/>
            <a:r>
              <a:rPr lang="en-US" dirty="0">
                <a:solidFill>
                  <a:schemeClr val="tx1"/>
                </a:solidFill>
              </a:rPr>
              <a:t>Bathymetry</a:t>
            </a:r>
          </a:p>
          <a:p>
            <a:pPr lvl="1"/>
            <a:r>
              <a:rPr lang="en-US" dirty="0">
                <a:solidFill>
                  <a:srgbClr val="FF0000"/>
                </a:solidFill>
              </a:rPr>
              <a:t>Bottom temperature </a:t>
            </a:r>
            <a:r>
              <a:rPr lang="en-US" dirty="0">
                <a:solidFill>
                  <a:schemeClr val="tx1"/>
                </a:solidFill>
              </a:rPr>
              <a:t>and OISST-derived surface temperature</a:t>
            </a:r>
          </a:p>
          <a:p>
            <a:pPr lvl="1"/>
            <a:r>
              <a:rPr lang="en-US" dirty="0">
                <a:solidFill>
                  <a:srgbClr val="FF0000"/>
                </a:solidFill>
              </a:rPr>
              <a:t>Climate indices: NAO, AMO</a:t>
            </a:r>
          </a:p>
          <a:p>
            <a:r>
              <a:rPr lang="en-US" dirty="0">
                <a:solidFill>
                  <a:schemeClr val="tx1"/>
                </a:solidFill>
              </a:rPr>
              <a:t>Linear additive model for both predictors</a:t>
            </a:r>
          </a:p>
        </p:txBody>
      </p:sp>
    </p:spTree>
    <p:extLst>
      <p:ext uri="{BB962C8B-B14F-4D97-AF65-F5344CB8AC3E}">
        <p14:creationId xmlns:p14="http://schemas.microsoft.com/office/powerpoint/2010/main" val="5921081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F0533-A961-2E49-F0DB-46DC2BD1BE3C}"/>
              </a:ext>
            </a:extLst>
          </p:cNvPr>
          <p:cNvSpPr>
            <a:spLocks noGrp="1"/>
          </p:cNvSpPr>
          <p:nvPr>
            <p:ph type="title"/>
          </p:nvPr>
        </p:nvSpPr>
        <p:spPr/>
        <p:txBody>
          <a:bodyPr/>
          <a:lstStyle/>
          <a:p>
            <a:r>
              <a:rPr lang="en-US" dirty="0"/>
              <a:t>Model setup – density covariates</a:t>
            </a:r>
          </a:p>
        </p:txBody>
      </p:sp>
      <p:pic>
        <p:nvPicPr>
          <p:cNvPr id="4" name="Picture 3" descr="Chart, map, scatter chart&#10;&#10;Description automatically generated">
            <a:extLst>
              <a:ext uri="{FF2B5EF4-FFF2-40B4-BE49-F238E27FC236}">
                <a16:creationId xmlns:a16="http://schemas.microsoft.com/office/drawing/2014/main" id="{769AAADB-0FA8-A319-77C8-ECD8DF0EBA0C}"/>
              </a:ext>
            </a:extLst>
          </p:cNvPr>
          <p:cNvPicPr>
            <a:picLocks noChangeAspect="1"/>
          </p:cNvPicPr>
          <p:nvPr/>
        </p:nvPicPr>
        <p:blipFill>
          <a:blip r:embed="rId3"/>
          <a:stretch>
            <a:fillRect/>
          </a:stretch>
        </p:blipFill>
        <p:spPr>
          <a:xfrm>
            <a:off x="1015428" y="926859"/>
            <a:ext cx="10161143" cy="5739320"/>
          </a:xfrm>
          <a:prstGeom prst="rect">
            <a:avLst/>
          </a:prstGeom>
        </p:spPr>
      </p:pic>
    </p:spTree>
    <p:extLst>
      <p:ext uri="{BB962C8B-B14F-4D97-AF65-F5344CB8AC3E}">
        <p14:creationId xmlns:p14="http://schemas.microsoft.com/office/powerpoint/2010/main" val="33567926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F0533-A961-2E49-F0DB-46DC2BD1BE3C}"/>
              </a:ext>
            </a:extLst>
          </p:cNvPr>
          <p:cNvSpPr>
            <a:spLocks noGrp="1"/>
          </p:cNvSpPr>
          <p:nvPr>
            <p:ph type="title"/>
          </p:nvPr>
        </p:nvSpPr>
        <p:spPr/>
        <p:txBody>
          <a:bodyPr/>
          <a:lstStyle/>
          <a:p>
            <a:r>
              <a:rPr lang="en-US" dirty="0"/>
              <a:t>Model setup – density covariates</a:t>
            </a:r>
          </a:p>
        </p:txBody>
      </p:sp>
      <p:pic>
        <p:nvPicPr>
          <p:cNvPr id="4" name="Picture 3" descr="Map&#10;&#10;Description automatically generated">
            <a:extLst>
              <a:ext uri="{FF2B5EF4-FFF2-40B4-BE49-F238E27FC236}">
                <a16:creationId xmlns:a16="http://schemas.microsoft.com/office/drawing/2014/main" id="{67546C34-D259-668F-B1A4-4C3B1029B23B}"/>
              </a:ext>
            </a:extLst>
          </p:cNvPr>
          <p:cNvPicPr>
            <a:picLocks noChangeAspect="1"/>
          </p:cNvPicPr>
          <p:nvPr/>
        </p:nvPicPr>
        <p:blipFill>
          <a:blip r:embed="rId3"/>
          <a:stretch>
            <a:fillRect/>
          </a:stretch>
        </p:blipFill>
        <p:spPr>
          <a:xfrm>
            <a:off x="1778366" y="1115370"/>
            <a:ext cx="9720660" cy="5490522"/>
          </a:xfrm>
          <a:prstGeom prst="rect">
            <a:avLst/>
          </a:prstGeom>
        </p:spPr>
      </p:pic>
    </p:spTree>
    <p:extLst>
      <p:ext uri="{BB962C8B-B14F-4D97-AF65-F5344CB8AC3E}">
        <p14:creationId xmlns:p14="http://schemas.microsoft.com/office/powerpoint/2010/main" val="7906297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F0533-A961-2E49-F0DB-46DC2BD1BE3C}"/>
              </a:ext>
            </a:extLst>
          </p:cNvPr>
          <p:cNvSpPr>
            <a:spLocks noGrp="1"/>
          </p:cNvSpPr>
          <p:nvPr>
            <p:ph type="title"/>
          </p:nvPr>
        </p:nvSpPr>
        <p:spPr/>
        <p:txBody>
          <a:bodyPr/>
          <a:lstStyle/>
          <a:p>
            <a:r>
              <a:rPr lang="en-US" dirty="0"/>
              <a:t>Model setup – density covariates</a:t>
            </a:r>
          </a:p>
        </p:txBody>
      </p:sp>
      <p:pic>
        <p:nvPicPr>
          <p:cNvPr id="5" name="Picture 4" descr="Chart&#10;&#10;Description automatically generated">
            <a:extLst>
              <a:ext uri="{FF2B5EF4-FFF2-40B4-BE49-F238E27FC236}">
                <a16:creationId xmlns:a16="http://schemas.microsoft.com/office/drawing/2014/main" id="{4790095D-2BF1-114A-45C8-FD941E3EB399}"/>
              </a:ext>
            </a:extLst>
          </p:cNvPr>
          <p:cNvPicPr>
            <a:picLocks noChangeAspect="1"/>
          </p:cNvPicPr>
          <p:nvPr/>
        </p:nvPicPr>
        <p:blipFill>
          <a:blip r:embed="rId3"/>
          <a:stretch>
            <a:fillRect/>
          </a:stretch>
        </p:blipFill>
        <p:spPr>
          <a:xfrm>
            <a:off x="6096000" y="2026227"/>
            <a:ext cx="5690853" cy="3418036"/>
          </a:xfrm>
          <a:prstGeom prst="rect">
            <a:avLst/>
          </a:prstGeom>
        </p:spPr>
      </p:pic>
      <p:pic>
        <p:nvPicPr>
          <p:cNvPr id="7" name="Picture 6" descr="Chart&#10;&#10;Description automatically generated">
            <a:extLst>
              <a:ext uri="{FF2B5EF4-FFF2-40B4-BE49-F238E27FC236}">
                <a16:creationId xmlns:a16="http://schemas.microsoft.com/office/drawing/2014/main" id="{7587EA6D-149C-DFAB-1D5B-F432C6F54C39}"/>
              </a:ext>
            </a:extLst>
          </p:cNvPr>
          <p:cNvPicPr>
            <a:picLocks noChangeAspect="1"/>
          </p:cNvPicPr>
          <p:nvPr/>
        </p:nvPicPr>
        <p:blipFill>
          <a:blip r:embed="rId4"/>
          <a:stretch>
            <a:fillRect/>
          </a:stretch>
        </p:blipFill>
        <p:spPr>
          <a:xfrm>
            <a:off x="405147" y="2026227"/>
            <a:ext cx="5690853" cy="3418036"/>
          </a:xfrm>
          <a:prstGeom prst="rect">
            <a:avLst/>
          </a:prstGeom>
        </p:spPr>
      </p:pic>
      <p:sp>
        <p:nvSpPr>
          <p:cNvPr id="8" name="TextBox 7">
            <a:extLst>
              <a:ext uri="{FF2B5EF4-FFF2-40B4-BE49-F238E27FC236}">
                <a16:creationId xmlns:a16="http://schemas.microsoft.com/office/drawing/2014/main" id="{0C1D8C33-18DD-0118-8672-0A25332F0857}"/>
              </a:ext>
            </a:extLst>
          </p:cNvPr>
          <p:cNvSpPr txBox="1"/>
          <p:nvPr/>
        </p:nvSpPr>
        <p:spPr>
          <a:xfrm>
            <a:off x="1460852" y="5543085"/>
            <a:ext cx="9270295" cy="369332"/>
          </a:xfrm>
          <a:prstGeom prst="rect">
            <a:avLst/>
          </a:prstGeom>
          <a:noFill/>
        </p:spPr>
        <p:txBody>
          <a:bodyPr wrap="none" rtlCol="0">
            <a:spAutoFit/>
          </a:bodyPr>
          <a:lstStyle/>
          <a:p>
            <a:r>
              <a:rPr lang="en-US" dirty="0"/>
              <a:t>This threw me for a loop: does it affect anyone else using Hubert’s bottom temperature product?</a:t>
            </a:r>
          </a:p>
        </p:txBody>
      </p:sp>
    </p:spTree>
    <p:extLst>
      <p:ext uri="{BB962C8B-B14F-4D97-AF65-F5344CB8AC3E}">
        <p14:creationId xmlns:p14="http://schemas.microsoft.com/office/powerpoint/2010/main" val="39350245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F0533-A961-2E49-F0DB-46DC2BD1BE3C}"/>
              </a:ext>
            </a:extLst>
          </p:cNvPr>
          <p:cNvSpPr>
            <a:spLocks noGrp="1"/>
          </p:cNvSpPr>
          <p:nvPr>
            <p:ph type="title"/>
          </p:nvPr>
        </p:nvSpPr>
        <p:spPr/>
        <p:txBody>
          <a:bodyPr/>
          <a:lstStyle/>
          <a:p>
            <a:r>
              <a:rPr lang="en-US" dirty="0"/>
              <a:t>Model setup – density covariates</a:t>
            </a:r>
          </a:p>
        </p:txBody>
      </p:sp>
      <p:pic>
        <p:nvPicPr>
          <p:cNvPr id="4" name="Picture 3" descr="Chart, waterfall chart&#10;&#10;Description automatically generated">
            <a:extLst>
              <a:ext uri="{FF2B5EF4-FFF2-40B4-BE49-F238E27FC236}">
                <a16:creationId xmlns:a16="http://schemas.microsoft.com/office/drawing/2014/main" id="{A134199C-A1A2-FA7F-9B7C-BC450208CE5F}"/>
              </a:ext>
            </a:extLst>
          </p:cNvPr>
          <p:cNvPicPr>
            <a:picLocks noChangeAspect="1"/>
          </p:cNvPicPr>
          <p:nvPr/>
        </p:nvPicPr>
        <p:blipFill>
          <a:blip r:embed="rId3"/>
          <a:stretch>
            <a:fillRect/>
          </a:stretch>
        </p:blipFill>
        <p:spPr>
          <a:xfrm>
            <a:off x="1224722" y="908395"/>
            <a:ext cx="9742556" cy="5851567"/>
          </a:xfrm>
          <a:prstGeom prst="rect">
            <a:avLst/>
          </a:prstGeom>
        </p:spPr>
      </p:pic>
      <p:sp>
        <p:nvSpPr>
          <p:cNvPr id="6" name="Oval 5">
            <a:extLst>
              <a:ext uri="{FF2B5EF4-FFF2-40B4-BE49-F238E27FC236}">
                <a16:creationId xmlns:a16="http://schemas.microsoft.com/office/drawing/2014/main" id="{191949A4-56D7-7B45-8751-EE1323225F84}"/>
              </a:ext>
            </a:extLst>
          </p:cNvPr>
          <p:cNvSpPr/>
          <p:nvPr/>
        </p:nvSpPr>
        <p:spPr>
          <a:xfrm>
            <a:off x="5277678" y="5158409"/>
            <a:ext cx="556592" cy="576469"/>
          </a:xfrm>
          <a:prstGeom prst="ellipse">
            <a:avLst/>
          </a:prstGeom>
          <a:noFill/>
          <a:ln w="571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94C1B18B-E481-32ED-7492-C6D496821929}"/>
              </a:ext>
            </a:extLst>
          </p:cNvPr>
          <p:cNvSpPr/>
          <p:nvPr/>
        </p:nvSpPr>
        <p:spPr>
          <a:xfrm>
            <a:off x="7148346" y="1924515"/>
            <a:ext cx="556592" cy="576469"/>
          </a:xfrm>
          <a:prstGeom prst="ellipse">
            <a:avLst/>
          </a:prstGeom>
          <a:noFill/>
          <a:ln w="571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4802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F0533-A961-2E49-F0DB-46DC2BD1BE3C}"/>
              </a:ext>
            </a:extLst>
          </p:cNvPr>
          <p:cNvSpPr>
            <a:spLocks noGrp="1"/>
          </p:cNvSpPr>
          <p:nvPr>
            <p:ph type="title"/>
          </p:nvPr>
        </p:nvSpPr>
        <p:spPr/>
        <p:txBody>
          <a:bodyPr/>
          <a:lstStyle/>
          <a:p>
            <a:r>
              <a:rPr lang="en-US" dirty="0"/>
              <a:t>Motivation</a:t>
            </a:r>
          </a:p>
        </p:txBody>
      </p:sp>
      <p:sp>
        <p:nvSpPr>
          <p:cNvPr id="10" name="Content Placeholder 2">
            <a:extLst>
              <a:ext uri="{FF2B5EF4-FFF2-40B4-BE49-F238E27FC236}">
                <a16:creationId xmlns:a16="http://schemas.microsoft.com/office/drawing/2014/main" id="{DC9B44D3-854C-6422-1E79-3B0396136A76}"/>
              </a:ext>
            </a:extLst>
          </p:cNvPr>
          <p:cNvSpPr>
            <a:spLocks noGrp="1"/>
          </p:cNvSpPr>
          <p:nvPr>
            <p:ph idx="1"/>
          </p:nvPr>
        </p:nvSpPr>
        <p:spPr>
          <a:xfrm>
            <a:off x="646176" y="957038"/>
            <a:ext cx="10899648" cy="5169126"/>
          </a:xfrm>
        </p:spPr>
        <p:txBody>
          <a:bodyPr anchor="ctr">
            <a:normAutofit/>
          </a:bodyPr>
          <a:lstStyle/>
          <a:p>
            <a:r>
              <a:rPr lang="en-US" dirty="0">
                <a:solidFill>
                  <a:schemeClr val="tx1"/>
                </a:solidFill>
              </a:rPr>
              <a:t>Map seasonal spatial density of cod</a:t>
            </a:r>
          </a:p>
          <a:p>
            <a:endParaRPr lang="en-US" dirty="0">
              <a:solidFill>
                <a:schemeClr val="tx1"/>
              </a:solidFill>
            </a:endParaRPr>
          </a:p>
          <a:p>
            <a:r>
              <a:rPr lang="en-US" dirty="0">
                <a:solidFill>
                  <a:schemeClr val="tx1"/>
                </a:solidFill>
              </a:rPr>
              <a:t>Create seasonal indices of abundance based on combined survey efforts</a:t>
            </a:r>
          </a:p>
          <a:p>
            <a:endParaRPr lang="en-US" dirty="0">
              <a:solidFill>
                <a:schemeClr val="tx1"/>
              </a:solidFill>
            </a:endParaRPr>
          </a:p>
          <a:p>
            <a:r>
              <a:rPr lang="en-US" dirty="0">
                <a:solidFill>
                  <a:schemeClr val="tx1"/>
                </a:solidFill>
              </a:rPr>
              <a:t>Identify stock- and size-specific habitat associations</a:t>
            </a:r>
          </a:p>
        </p:txBody>
      </p:sp>
    </p:spTree>
    <p:extLst>
      <p:ext uri="{BB962C8B-B14F-4D97-AF65-F5344CB8AC3E}">
        <p14:creationId xmlns:p14="http://schemas.microsoft.com/office/powerpoint/2010/main" val="4272306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F0533-A961-2E49-F0DB-46DC2BD1BE3C}"/>
              </a:ext>
            </a:extLst>
          </p:cNvPr>
          <p:cNvSpPr>
            <a:spLocks noGrp="1"/>
          </p:cNvSpPr>
          <p:nvPr>
            <p:ph type="title"/>
          </p:nvPr>
        </p:nvSpPr>
        <p:spPr/>
        <p:txBody>
          <a:bodyPr/>
          <a:lstStyle/>
          <a:p>
            <a:r>
              <a:rPr lang="en-US" dirty="0"/>
              <a:t>Model setup – density covariates</a:t>
            </a:r>
          </a:p>
        </p:txBody>
      </p:sp>
      <p:pic>
        <p:nvPicPr>
          <p:cNvPr id="6" name="Picture 5" descr="Chart, waterfall chart&#10;&#10;Description automatically generated">
            <a:extLst>
              <a:ext uri="{FF2B5EF4-FFF2-40B4-BE49-F238E27FC236}">
                <a16:creationId xmlns:a16="http://schemas.microsoft.com/office/drawing/2014/main" id="{20BAAA7B-CA22-CC40-B485-8C345DE277C5}"/>
              </a:ext>
            </a:extLst>
          </p:cNvPr>
          <p:cNvPicPr>
            <a:picLocks noChangeAspect="1"/>
          </p:cNvPicPr>
          <p:nvPr/>
        </p:nvPicPr>
        <p:blipFill>
          <a:blip r:embed="rId3"/>
          <a:stretch>
            <a:fillRect/>
          </a:stretch>
        </p:blipFill>
        <p:spPr>
          <a:xfrm>
            <a:off x="1224723" y="981958"/>
            <a:ext cx="9649344" cy="5795582"/>
          </a:xfrm>
          <a:prstGeom prst="rect">
            <a:avLst/>
          </a:prstGeom>
        </p:spPr>
      </p:pic>
    </p:spTree>
    <p:extLst>
      <p:ext uri="{BB962C8B-B14F-4D97-AF65-F5344CB8AC3E}">
        <p14:creationId xmlns:p14="http://schemas.microsoft.com/office/powerpoint/2010/main" val="18825341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F0533-A961-2E49-F0DB-46DC2BD1BE3C}"/>
              </a:ext>
            </a:extLst>
          </p:cNvPr>
          <p:cNvSpPr>
            <a:spLocks noGrp="1"/>
          </p:cNvSpPr>
          <p:nvPr>
            <p:ph type="title"/>
          </p:nvPr>
        </p:nvSpPr>
        <p:spPr/>
        <p:txBody>
          <a:bodyPr/>
          <a:lstStyle/>
          <a:p>
            <a:r>
              <a:rPr lang="en-US" dirty="0"/>
              <a:t>Model selection</a:t>
            </a:r>
          </a:p>
        </p:txBody>
      </p:sp>
      <p:sp>
        <p:nvSpPr>
          <p:cNvPr id="3" name="Content Placeholder 2">
            <a:extLst>
              <a:ext uri="{FF2B5EF4-FFF2-40B4-BE49-F238E27FC236}">
                <a16:creationId xmlns:a16="http://schemas.microsoft.com/office/drawing/2014/main" id="{36EAE734-606C-2FE5-16ED-6AFA90ED8FB4}"/>
              </a:ext>
            </a:extLst>
          </p:cNvPr>
          <p:cNvSpPr>
            <a:spLocks noGrp="1"/>
          </p:cNvSpPr>
          <p:nvPr>
            <p:ph idx="1"/>
          </p:nvPr>
        </p:nvSpPr>
        <p:spPr>
          <a:xfrm>
            <a:off x="646176" y="957038"/>
            <a:ext cx="10899648" cy="5169126"/>
          </a:xfrm>
        </p:spPr>
        <p:txBody>
          <a:bodyPr anchor="ctr">
            <a:normAutofit/>
          </a:bodyPr>
          <a:lstStyle/>
          <a:p>
            <a:r>
              <a:rPr lang="en-US" dirty="0">
                <a:solidFill>
                  <a:schemeClr val="tx1"/>
                </a:solidFill>
              </a:rPr>
              <a:t>Model selection stage 1: model components</a:t>
            </a:r>
          </a:p>
          <a:p>
            <a:pPr lvl="1"/>
            <a:r>
              <a:rPr lang="en-US" dirty="0">
                <a:solidFill>
                  <a:schemeClr val="tx1"/>
                </a:solidFill>
              </a:rPr>
              <a:t>AIC model comparison</a:t>
            </a:r>
          </a:p>
          <a:p>
            <a:pPr lvl="1"/>
            <a:r>
              <a:rPr lang="en-US" dirty="0">
                <a:solidFill>
                  <a:schemeClr val="tx1"/>
                </a:solidFill>
              </a:rPr>
              <a:t>Model with anisotropy and all spatial/ </a:t>
            </a:r>
            <a:r>
              <a:rPr lang="en-US" dirty="0" err="1">
                <a:solidFill>
                  <a:schemeClr val="tx1"/>
                </a:solidFill>
              </a:rPr>
              <a:t>spatio</a:t>
            </a:r>
            <a:r>
              <a:rPr lang="en-US" dirty="0">
                <a:solidFill>
                  <a:schemeClr val="tx1"/>
                </a:solidFill>
              </a:rPr>
              <a:t>-temporal components selected as most appropriate</a:t>
            </a:r>
          </a:p>
          <a:p>
            <a:r>
              <a:rPr lang="en-US" dirty="0">
                <a:solidFill>
                  <a:schemeClr val="tx1"/>
                </a:solidFill>
              </a:rPr>
              <a:t>Model selection stage 2: density covariates</a:t>
            </a:r>
          </a:p>
          <a:p>
            <a:pPr lvl="1"/>
            <a:r>
              <a:rPr lang="en-US" dirty="0">
                <a:solidFill>
                  <a:schemeClr val="tx1"/>
                </a:solidFill>
              </a:rPr>
              <a:t>AIC model comparison</a:t>
            </a:r>
          </a:p>
          <a:p>
            <a:pPr lvl="1"/>
            <a:r>
              <a:rPr lang="en-US" dirty="0">
                <a:solidFill>
                  <a:srgbClr val="FF0000"/>
                </a:solidFill>
              </a:rPr>
              <a:t>Model with all possible density covariates (sand, mud, cobble, gravel, bathymetry, rugosity, bottom temp, NAO, and AMO) selected as most appropriate</a:t>
            </a:r>
          </a:p>
        </p:txBody>
      </p:sp>
    </p:spTree>
    <p:extLst>
      <p:ext uri="{BB962C8B-B14F-4D97-AF65-F5344CB8AC3E}">
        <p14:creationId xmlns:p14="http://schemas.microsoft.com/office/powerpoint/2010/main" val="1433784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F0533-A961-2E49-F0DB-46DC2BD1BE3C}"/>
              </a:ext>
            </a:extLst>
          </p:cNvPr>
          <p:cNvSpPr>
            <a:spLocks noGrp="1"/>
          </p:cNvSpPr>
          <p:nvPr>
            <p:ph type="title"/>
          </p:nvPr>
        </p:nvSpPr>
        <p:spPr/>
        <p:txBody>
          <a:bodyPr/>
          <a:lstStyle/>
          <a:p>
            <a:r>
              <a:rPr lang="en-US" dirty="0"/>
              <a:t>Model setup – spatial and </a:t>
            </a:r>
            <a:r>
              <a:rPr lang="en-US" dirty="0" err="1"/>
              <a:t>spatio</a:t>
            </a:r>
            <a:r>
              <a:rPr lang="en-US" dirty="0"/>
              <a:t>-temporal variation</a:t>
            </a:r>
          </a:p>
        </p:txBody>
      </p:sp>
      <p:sp>
        <p:nvSpPr>
          <p:cNvPr id="5" name="Content Placeholder 2">
            <a:extLst>
              <a:ext uri="{FF2B5EF4-FFF2-40B4-BE49-F238E27FC236}">
                <a16:creationId xmlns:a16="http://schemas.microsoft.com/office/drawing/2014/main" id="{E1F5DB50-355F-3EE8-B5EE-61C816FB5685}"/>
              </a:ext>
            </a:extLst>
          </p:cNvPr>
          <p:cNvSpPr>
            <a:spLocks noGrp="1"/>
          </p:cNvSpPr>
          <p:nvPr>
            <p:ph idx="1"/>
          </p:nvPr>
        </p:nvSpPr>
        <p:spPr>
          <a:xfrm>
            <a:off x="269946" y="957038"/>
            <a:ext cx="11681252" cy="5169126"/>
          </a:xfrm>
        </p:spPr>
        <p:txBody>
          <a:bodyPr anchor="ctr">
            <a:normAutofit/>
          </a:bodyPr>
          <a:lstStyle/>
          <a:p>
            <a:r>
              <a:rPr lang="en-US" dirty="0">
                <a:solidFill>
                  <a:schemeClr val="tx1"/>
                </a:solidFill>
              </a:rPr>
              <a:t>Defined by multiple model components for 1</a:t>
            </a:r>
            <a:r>
              <a:rPr lang="en-US" baseline="30000" dirty="0">
                <a:solidFill>
                  <a:schemeClr val="tx1"/>
                </a:solidFill>
              </a:rPr>
              <a:t>st</a:t>
            </a:r>
            <a:r>
              <a:rPr lang="en-US" dirty="0">
                <a:solidFill>
                  <a:schemeClr val="tx1"/>
                </a:solidFill>
              </a:rPr>
              <a:t> and 2</a:t>
            </a:r>
            <a:r>
              <a:rPr lang="en-US" baseline="30000" dirty="0">
                <a:solidFill>
                  <a:schemeClr val="tx1"/>
                </a:solidFill>
              </a:rPr>
              <a:t>nd</a:t>
            </a:r>
            <a:r>
              <a:rPr lang="en-US" dirty="0">
                <a:solidFill>
                  <a:schemeClr val="tx1"/>
                </a:solidFill>
              </a:rPr>
              <a:t> linear predictors </a:t>
            </a:r>
          </a:p>
          <a:p>
            <a:pPr lvl="1"/>
            <a:r>
              <a:rPr lang="en-US" dirty="0">
                <a:solidFill>
                  <a:schemeClr val="tx1"/>
                </a:solidFill>
              </a:rPr>
              <a:t>1</a:t>
            </a:r>
            <a:r>
              <a:rPr lang="en-US" baseline="30000" dirty="0">
                <a:solidFill>
                  <a:schemeClr val="tx1"/>
                </a:solidFill>
              </a:rPr>
              <a:t>st</a:t>
            </a:r>
            <a:r>
              <a:rPr lang="en-US" dirty="0">
                <a:solidFill>
                  <a:schemeClr val="tx1"/>
                </a:solidFill>
              </a:rPr>
              <a:t> linear predictor: encounter</a:t>
            </a:r>
          </a:p>
          <a:p>
            <a:pPr lvl="1"/>
            <a:r>
              <a:rPr lang="en-US" dirty="0">
                <a:solidFill>
                  <a:schemeClr val="tx1"/>
                </a:solidFill>
              </a:rPr>
              <a:t>2</a:t>
            </a:r>
            <a:r>
              <a:rPr lang="en-US" baseline="30000" dirty="0">
                <a:solidFill>
                  <a:schemeClr val="tx1"/>
                </a:solidFill>
              </a:rPr>
              <a:t>nd</a:t>
            </a:r>
            <a:r>
              <a:rPr lang="en-US" dirty="0">
                <a:solidFill>
                  <a:schemeClr val="tx1"/>
                </a:solidFill>
              </a:rPr>
              <a:t> linear predictor: catch rate</a:t>
            </a:r>
          </a:p>
          <a:p>
            <a:r>
              <a:rPr lang="en-US" dirty="0">
                <a:solidFill>
                  <a:srgbClr val="FF0000"/>
                </a:solidFill>
              </a:rPr>
              <a:t>Distribution:</a:t>
            </a:r>
          </a:p>
          <a:p>
            <a:pPr lvl="1"/>
            <a:r>
              <a:rPr lang="en-US" dirty="0">
                <a:solidFill>
                  <a:srgbClr val="FF0000"/>
                </a:solidFill>
              </a:rPr>
              <a:t>Catch rates: Delta-Lognormal, using bias-corrected-mean and log-coefficient of variation as parameters</a:t>
            </a:r>
          </a:p>
          <a:p>
            <a:pPr lvl="1"/>
            <a:r>
              <a:rPr lang="en-US" dirty="0">
                <a:solidFill>
                  <a:srgbClr val="FF0000"/>
                </a:solidFill>
              </a:rPr>
              <a:t>Encounter rates: Alternative "Poisson-link delta-model" using log-link for numbers-density</a:t>
            </a:r>
          </a:p>
        </p:txBody>
      </p:sp>
    </p:spTree>
    <p:extLst>
      <p:ext uri="{BB962C8B-B14F-4D97-AF65-F5344CB8AC3E}">
        <p14:creationId xmlns:p14="http://schemas.microsoft.com/office/powerpoint/2010/main" val="886732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546529D-6546-F55D-AAA5-97C5810C8014}"/>
              </a:ext>
            </a:extLst>
          </p:cNvPr>
          <p:cNvSpPr>
            <a:spLocks noGrp="1"/>
          </p:cNvSpPr>
          <p:nvPr>
            <p:ph type="title"/>
          </p:nvPr>
        </p:nvSpPr>
        <p:spPr>
          <a:xfrm>
            <a:off x="904188" y="2103437"/>
            <a:ext cx="10515600" cy="1325563"/>
          </a:xfrm>
        </p:spPr>
        <p:txBody>
          <a:bodyPr>
            <a:normAutofit/>
          </a:bodyPr>
          <a:lstStyle/>
          <a:p>
            <a:pPr algn="ctr"/>
            <a:r>
              <a:rPr lang="en-US" sz="4000" dirty="0"/>
              <a:t>Preliminary results</a:t>
            </a:r>
            <a:endParaRPr lang="en-US" sz="3100" dirty="0"/>
          </a:p>
        </p:txBody>
      </p:sp>
      <p:sp>
        <p:nvSpPr>
          <p:cNvPr id="5" name="Google Shape;90;p4">
            <a:extLst>
              <a:ext uri="{FF2B5EF4-FFF2-40B4-BE49-F238E27FC236}">
                <a16:creationId xmlns:a16="http://schemas.microsoft.com/office/drawing/2014/main" id="{9FA7BCDB-068D-B9C5-2F7D-3A388E2E85E6}"/>
              </a:ext>
            </a:extLst>
          </p:cNvPr>
          <p:cNvSpPr/>
          <p:nvPr/>
        </p:nvSpPr>
        <p:spPr>
          <a:xfrm>
            <a:off x="9564130" y="0"/>
            <a:ext cx="2627870" cy="1145938"/>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2" name="Picture 2" descr="Atlantic Cod | NOAA Fisheries">
            <a:extLst>
              <a:ext uri="{FF2B5EF4-FFF2-40B4-BE49-F238E27FC236}">
                <a16:creationId xmlns:a16="http://schemas.microsoft.com/office/drawing/2014/main" id="{DDB4A816-ADC3-7824-7F5D-1D5002F6DC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34701" y="3467021"/>
            <a:ext cx="3122597" cy="20833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94369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F0533-A961-2E49-F0DB-46DC2BD1BE3C}"/>
              </a:ext>
            </a:extLst>
          </p:cNvPr>
          <p:cNvSpPr>
            <a:spLocks noGrp="1"/>
          </p:cNvSpPr>
          <p:nvPr>
            <p:ph type="title"/>
          </p:nvPr>
        </p:nvSpPr>
        <p:spPr/>
        <p:txBody>
          <a:bodyPr/>
          <a:lstStyle/>
          <a:p>
            <a:r>
              <a:rPr lang="en-US" dirty="0"/>
              <a:t>Split indices of abundance</a:t>
            </a:r>
          </a:p>
        </p:txBody>
      </p:sp>
      <p:pic>
        <p:nvPicPr>
          <p:cNvPr id="4" name="Picture 3" descr="Chart, line chart&#10;&#10;Description automatically generated">
            <a:extLst>
              <a:ext uri="{FF2B5EF4-FFF2-40B4-BE49-F238E27FC236}">
                <a16:creationId xmlns:a16="http://schemas.microsoft.com/office/drawing/2014/main" id="{91801F2F-631E-0182-B873-DE073DCC3A05}"/>
              </a:ext>
            </a:extLst>
          </p:cNvPr>
          <p:cNvPicPr>
            <a:picLocks noChangeAspect="1"/>
          </p:cNvPicPr>
          <p:nvPr/>
        </p:nvPicPr>
        <p:blipFill>
          <a:blip r:embed="rId3"/>
          <a:stretch>
            <a:fillRect/>
          </a:stretch>
        </p:blipFill>
        <p:spPr>
          <a:xfrm>
            <a:off x="926120" y="1272494"/>
            <a:ext cx="10339759" cy="4946118"/>
          </a:xfrm>
          <a:prstGeom prst="rect">
            <a:avLst/>
          </a:prstGeom>
        </p:spPr>
      </p:pic>
    </p:spTree>
    <p:extLst>
      <p:ext uri="{BB962C8B-B14F-4D97-AF65-F5344CB8AC3E}">
        <p14:creationId xmlns:p14="http://schemas.microsoft.com/office/powerpoint/2010/main" val="12157008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F0533-A961-2E49-F0DB-46DC2BD1BE3C}"/>
              </a:ext>
            </a:extLst>
          </p:cNvPr>
          <p:cNvSpPr>
            <a:spLocks noGrp="1"/>
          </p:cNvSpPr>
          <p:nvPr>
            <p:ph type="title"/>
          </p:nvPr>
        </p:nvSpPr>
        <p:spPr/>
        <p:txBody>
          <a:bodyPr/>
          <a:lstStyle/>
          <a:p>
            <a:r>
              <a:rPr lang="en-US" dirty="0"/>
              <a:t>Split indices of abundance</a:t>
            </a:r>
          </a:p>
        </p:txBody>
      </p:sp>
      <p:pic>
        <p:nvPicPr>
          <p:cNvPr id="5" name="Picture 4" descr="Chart, line chart&#10;&#10;Description automatically generated">
            <a:extLst>
              <a:ext uri="{FF2B5EF4-FFF2-40B4-BE49-F238E27FC236}">
                <a16:creationId xmlns:a16="http://schemas.microsoft.com/office/drawing/2014/main" id="{93959C87-FB31-61D1-4EE8-0626DD9F1A73}"/>
              </a:ext>
            </a:extLst>
          </p:cNvPr>
          <p:cNvPicPr>
            <a:picLocks noChangeAspect="1"/>
          </p:cNvPicPr>
          <p:nvPr/>
        </p:nvPicPr>
        <p:blipFill>
          <a:blip r:embed="rId3"/>
          <a:stretch>
            <a:fillRect/>
          </a:stretch>
        </p:blipFill>
        <p:spPr>
          <a:xfrm>
            <a:off x="926120" y="1272494"/>
            <a:ext cx="10339759" cy="4946118"/>
          </a:xfrm>
          <a:prstGeom prst="rect">
            <a:avLst/>
          </a:prstGeom>
        </p:spPr>
      </p:pic>
    </p:spTree>
    <p:extLst>
      <p:ext uri="{BB962C8B-B14F-4D97-AF65-F5344CB8AC3E}">
        <p14:creationId xmlns:p14="http://schemas.microsoft.com/office/powerpoint/2010/main" val="42748696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F0533-A961-2E49-F0DB-46DC2BD1BE3C}"/>
              </a:ext>
            </a:extLst>
          </p:cNvPr>
          <p:cNvSpPr>
            <a:spLocks noGrp="1"/>
          </p:cNvSpPr>
          <p:nvPr>
            <p:ph type="title"/>
          </p:nvPr>
        </p:nvSpPr>
        <p:spPr/>
        <p:txBody>
          <a:bodyPr/>
          <a:lstStyle/>
          <a:p>
            <a:r>
              <a:rPr lang="en-US" dirty="0"/>
              <a:t>Split centers of gravity</a:t>
            </a:r>
          </a:p>
        </p:txBody>
      </p:sp>
      <p:pic>
        <p:nvPicPr>
          <p:cNvPr id="4" name="Picture 3" descr="Chart, line chart&#10;&#10;Description automatically generated">
            <a:extLst>
              <a:ext uri="{FF2B5EF4-FFF2-40B4-BE49-F238E27FC236}">
                <a16:creationId xmlns:a16="http://schemas.microsoft.com/office/drawing/2014/main" id="{A36BC5A2-0D23-BA7B-1122-F64FF5F0EA25}"/>
              </a:ext>
            </a:extLst>
          </p:cNvPr>
          <p:cNvPicPr>
            <a:picLocks noChangeAspect="1"/>
          </p:cNvPicPr>
          <p:nvPr/>
        </p:nvPicPr>
        <p:blipFill>
          <a:blip r:embed="rId3"/>
          <a:stretch>
            <a:fillRect/>
          </a:stretch>
        </p:blipFill>
        <p:spPr>
          <a:xfrm>
            <a:off x="0" y="1848876"/>
            <a:ext cx="6082538" cy="3653289"/>
          </a:xfrm>
          <a:prstGeom prst="rect">
            <a:avLst/>
          </a:prstGeom>
        </p:spPr>
      </p:pic>
      <p:pic>
        <p:nvPicPr>
          <p:cNvPr id="3" name="Picture 2" descr="Chart, line chart&#10;&#10;Description automatically generated">
            <a:extLst>
              <a:ext uri="{FF2B5EF4-FFF2-40B4-BE49-F238E27FC236}">
                <a16:creationId xmlns:a16="http://schemas.microsoft.com/office/drawing/2014/main" id="{14CC056E-1C6C-E806-04FC-A84706D67983}"/>
              </a:ext>
            </a:extLst>
          </p:cNvPr>
          <p:cNvPicPr>
            <a:picLocks noChangeAspect="1"/>
          </p:cNvPicPr>
          <p:nvPr/>
        </p:nvPicPr>
        <p:blipFill>
          <a:blip r:embed="rId4"/>
          <a:stretch>
            <a:fillRect/>
          </a:stretch>
        </p:blipFill>
        <p:spPr>
          <a:xfrm>
            <a:off x="6109464" y="1848876"/>
            <a:ext cx="6082538" cy="3653289"/>
          </a:xfrm>
          <a:prstGeom prst="rect">
            <a:avLst/>
          </a:prstGeom>
        </p:spPr>
      </p:pic>
    </p:spTree>
    <p:extLst>
      <p:ext uri="{BB962C8B-B14F-4D97-AF65-F5344CB8AC3E}">
        <p14:creationId xmlns:p14="http://schemas.microsoft.com/office/powerpoint/2010/main" val="16268657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F0533-A961-2E49-F0DB-46DC2BD1BE3C}"/>
              </a:ext>
            </a:extLst>
          </p:cNvPr>
          <p:cNvSpPr>
            <a:spLocks noGrp="1"/>
          </p:cNvSpPr>
          <p:nvPr>
            <p:ph type="title"/>
          </p:nvPr>
        </p:nvSpPr>
        <p:spPr/>
        <p:txBody>
          <a:bodyPr/>
          <a:lstStyle/>
          <a:p>
            <a:r>
              <a:rPr lang="en-US" dirty="0"/>
              <a:t>Split centers of gravity</a:t>
            </a:r>
          </a:p>
        </p:txBody>
      </p:sp>
      <p:pic>
        <p:nvPicPr>
          <p:cNvPr id="8" name="Picture 7" descr="Chart, line chart&#10;&#10;Description automatically generated">
            <a:extLst>
              <a:ext uri="{FF2B5EF4-FFF2-40B4-BE49-F238E27FC236}">
                <a16:creationId xmlns:a16="http://schemas.microsoft.com/office/drawing/2014/main" id="{361121CB-711E-94BA-1676-E21B80F10B78}"/>
              </a:ext>
            </a:extLst>
          </p:cNvPr>
          <p:cNvPicPr>
            <a:picLocks noChangeAspect="1"/>
          </p:cNvPicPr>
          <p:nvPr/>
        </p:nvPicPr>
        <p:blipFill>
          <a:blip r:embed="rId3"/>
          <a:stretch>
            <a:fillRect/>
          </a:stretch>
        </p:blipFill>
        <p:spPr>
          <a:xfrm>
            <a:off x="-1" y="1848876"/>
            <a:ext cx="6082537" cy="3653289"/>
          </a:xfrm>
          <a:prstGeom prst="rect">
            <a:avLst/>
          </a:prstGeom>
        </p:spPr>
      </p:pic>
      <p:pic>
        <p:nvPicPr>
          <p:cNvPr id="9" name="Picture 8" descr="Chart, line chart&#10;&#10;Description automatically generated">
            <a:extLst>
              <a:ext uri="{FF2B5EF4-FFF2-40B4-BE49-F238E27FC236}">
                <a16:creationId xmlns:a16="http://schemas.microsoft.com/office/drawing/2014/main" id="{6D1896CF-9167-A833-94B3-A975282E49CA}"/>
              </a:ext>
            </a:extLst>
          </p:cNvPr>
          <p:cNvPicPr>
            <a:picLocks noChangeAspect="1"/>
          </p:cNvPicPr>
          <p:nvPr/>
        </p:nvPicPr>
        <p:blipFill>
          <a:blip r:embed="rId4"/>
          <a:stretch>
            <a:fillRect/>
          </a:stretch>
        </p:blipFill>
        <p:spPr>
          <a:xfrm>
            <a:off x="6109464" y="1848875"/>
            <a:ext cx="6082538" cy="3653289"/>
          </a:xfrm>
          <a:prstGeom prst="rect">
            <a:avLst/>
          </a:prstGeom>
        </p:spPr>
      </p:pic>
    </p:spTree>
    <p:extLst>
      <p:ext uri="{BB962C8B-B14F-4D97-AF65-F5344CB8AC3E}">
        <p14:creationId xmlns:p14="http://schemas.microsoft.com/office/powerpoint/2010/main" val="37205143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F0533-A961-2E49-F0DB-46DC2BD1BE3C}"/>
              </a:ext>
            </a:extLst>
          </p:cNvPr>
          <p:cNvSpPr>
            <a:spLocks noGrp="1"/>
          </p:cNvSpPr>
          <p:nvPr>
            <p:ph type="title"/>
          </p:nvPr>
        </p:nvSpPr>
        <p:spPr/>
        <p:txBody>
          <a:bodyPr/>
          <a:lstStyle/>
          <a:p>
            <a:r>
              <a:rPr lang="en-US" dirty="0"/>
              <a:t>Split centers of gravity</a:t>
            </a:r>
          </a:p>
        </p:txBody>
      </p:sp>
      <p:pic>
        <p:nvPicPr>
          <p:cNvPr id="7" name="Picture 6" descr="Chart, line chart&#10;&#10;Description automatically generated">
            <a:extLst>
              <a:ext uri="{FF2B5EF4-FFF2-40B4-BE49-F238E27FC236}">
                <a16:creationId xmlns:a16="http://schemas.microsoft.com/office/drawing/2014/main" id="{B9D3AAC1-ADAB-0F19-AFD4-6A1E2991E883}"/>
              </a:ext>
            </a:extLst>
          </p:cNvPr>
          <p:cNvPicPr>
            <a:picLocks noChangeAspect="1"/>
          </p:cNvPicPr>
          <p:nvPr/>
        </p:nvPicPr>
        <p:blipFill>
          <a:blip r:embed="rId3"/>
          <a:stretch>
            <a:fillRect/>
          </a:stretch>
        </p:blipFill>
        <p:spPr>
          <a:xfrm>
            <a:off x="-2" y="1848876"/>
            <a:ext cx="6082537" cy="3653289"/>
          </a:xfrm>
          <a:prstGeom prst="rect">
            <a:avLst/>
          </a:prstGeom>
        </p:spPr>
      </p:pic>
      <p:pic>
        <p:nvPicPr>
          <p:cNvPr id="8" name="Picture 7" descr="Chart, line chart&#10;&#10;Description automatically generated">
            <a:extLst>
              <a:ext uri="{FF2B5EF4-FFF2-40B4-BE49-F238E27FC236}">
                <a16:creationId xmlns:a16="http://schemas.microsoft.com/office/drawing/2014/main" id="{6A0A41FD-97FC-43AA-2F9F-E281D21F68BD}"/>
              </a:ext>
            </a:extLst>
          </p:cNvPr>
          <p:cNvPicPr>
            <a:picLocks noChangeAspect="1"/>
          </p:cNvPicPr>
          <p:nvPr/>
        </p:nvPicPr>
        <p:blipFill>
          <a:blip r:embed="rId4"/>
          <a:stretch>
            <a:fillRect/>
          </a:stretch>
        </p:blipFill>
        <p:spPr>
          <a:xfrm>
            <a:off x="6109465" y="1848874"/>
            <a:ext cx="6082538" cy="3653290"/>
          </a:xfrm>
          <a:prstGeom prst="rect">
            <a:avLst/>
          </a:prstGeom>
        </p:spPr>
      </p:pic>
    </p:spTree>
    <p:extLst>
      <p:ext uri="{BB962C8B-B14F-4D97-AF65-F5344CB8AC3E}">
        <p14:creationId xmlns:p14="http://schemas.microsoft.com/office/powerpoint/2010/main" val="117812838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F0533-A961-2E49-F0DB-46DC2BD1BE3C}"/>
              </a:ext>
            </a:extLst>
          </p:cNvPr>
          <p:cNvSpPr>
            <a:spLocks noGrp="1"/>
          </p:cNvSpPr>
          <p:nvPr>
            <p:ph type="title"/>
          </p:nvPr>
        </p:nvSpPr>
        <p:spPr/>
        <p:txBody>
          <a:bodyPr/>
          <a:lstStyle/>
          <a:p>
            <a:r>
              <a:rPr lang="en-US" dirty="0"/>
              <a:t>Split spatial density</a:t>
            </a:r>
          </a:p>
        </p:txBody>
      </p:sp>
      <p:pic>
        <p:nvPicPr>
          <p:cNvPr id="4" name="Picture 3" descr="Map&#10;&#10;Description automatically generated">
            <a:extLst>
              <a:ext uri="{FF2B5EF4-FFF2-40B4-BE49-F238E27FC236}">
                <a16:creationId xmlns:a16="http://schemas.microsoft.com/office/drawing/2014/main" id="{EDF50437-D367-A0A3-C475-6589D5DC95CD}"/>
              </a:ext>
            </a:extLst>
          </p:cNvPr>
          <p:cNvPicPr>
            <a:picLocks noChangeAspect="1"/>
          </p:cNvPicPr>
          <p:nvPr/>
        </p:nvPicPr>
        <p:blipFill>
          <a:blip r:embed="rId3"/>
          <a:stretch>
            <a:fillRect/>
          </a:stretch>
        </p:blipFill>
        <p:spPr>
          <a:xfrm>
            <a:off x="185894" y="1627833"/>
            <a:ext cx="5782826" cy="4337120"/>
          </a:xfrm>
          <a:prstGeom prst="rect">
            <a:avLst/>
          </a:prstGeom>
        </p:spPr>
      </p:pic>
      <p:pic>
        <p:nvPicPr>
          <p:cNvPr id="7" name="Picture 6" descr="Map&#10;&#10;Description automatically generated">
            <a:extLst>
              <a:ext uri="{FF2B5EF4-FFF2-40B4-BE49-F238E27FC236}">
                <a16:creationId xmlns:a16="http://schemas.microsoft.com/office/drawing/2014/main" id="{32894A00-E773-76D0-55B4-64C58E10B178}"/>
              </a:ext>
            </a:extLst>
          </p:cNvPr>
          <p:cNvPicPr>
            <a:picLocks noChangeAspect="1"/>
          </p:cNvPicPr>
          <p:nvPr/>
        </p:nvPicPr>
        <p:blipFill>
          <a:blip r:embed="rId4"/>
          <a:stretch>
            <a:fillRect/>
          </a:stretch>
        </p:blipFill>
        <p:spPr>
          <a:xfrm>
            <a:off x="6096000" y="1627833"/>
            <a:ext cx="5782826" cy="4337120"/>
          </a:xfrm>
          <a:prstGeom prst="rect">
            <a:avLst/>
          </a:prstGeom>
        </p:spPr>
      </p:pic>
    </p:spTree>
    <p:extLst>
      <p:ext uri="{BB962C8B-B14F-4D97-AF65-F5344CB8AC3E}">
        <p14:creationId xmlns:p14="http://schemas.microsoft.com/office/powerpoint/2010/main" val="137133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F0533-A961-2E49-F0DB-46DC2BD1BE3C}"/>
              </a:ext>
            </a:extLst>
          </p:cNvPr>
          <p:cNvSpPr>
            <a:spLocks noGrp="1"/>
          </p:cNvSpPr>
          <p:nvPr>
            <p:ph type="title"/>
          </p:nvPr>
        </p:nvSpPr>
        <p:spPr/>
        <p:txBody>
          <a:bodyPr/>
          <a:lstStyle/>
          <a:p>
            <a:r>
              <a:rPr lang="en-US" dirty="0"/>
              <a:t>Motivation</a:t>
            </a:r>
          </a:p>
        </p:txBody>
      </p:sp>
      <p:sp>
        <p:nvSpPr>
          <p:cNvPr id="10" name="Content Placeholder 2">
            <a:extLst>
              <a:ext uri="{FF2B5EF4-FFF2-40B4-BE49-F238E27FC236}">
                <a16:creationId xmlns:a16="http://schemas.microsoft.com/office/drawing/2014/main" id="{DC9B44D3-854C-6422-1E79-3B0396136A76}"/>
              </a:ext>
            </a:extLst>
          </p:cNvPr>
          <p:cNvSpPr>
            <a:spLocks noGrp="1"/>
          </p:cNvSpPr>
          <p:nvPr>
            <p:ph idx="1"/>
          </p:nvPr>
        </p:nvSpPr>
        <p:spPr>
          <a:xfrm>
            <a:off x="646176" y="957038"/>
            <a:ext cx="10899648" cy="5169126"/>
          </a:xfrm>
        </p:spPr>
        <p:txBody>
          <a:bodyPr anchor="ctr">
            <a:normAutofit/>
          </a:bodyPr>
          <a:lstStyle/>
          <a:p>
            <a:r>
              <a:rPr lang="en-US" dirty="0">
                <a:solidFill>
                  <a:schemeClr val="tx1"/>
                </a:solidFill>
              </a:rPr>
              <a:t>Map seasonal spatial density of cod</a:t>
            </a:r>
          </a:p>
          <a:p>
            <a:endParaRPr lang="en-US" dirty="0">
              <a:solidFill>
                <a:schemeClr val="tx1"/>
              </a:solidFill>
            </a:endParaRPr>
          </a:p>
          <a:p>
            <a:r>
              <a:rPr lang="en-US" dirty="0">
                <a:solidFill>
                  <a:schemeClr val="tx1"/>
                </a:solidFill>
              </a:rPr>
              <a:t>Create seasonal indices of abundance based on combined survey efforts</a:t>
            </a:r>
          </a:p>
          <a:p>
            <a:endParaRPr lang="en-US" dirty="0">
              <a:solidFill>
                <a:schemeClr val="tx1"/>
              </a:solidFill>
            </a:endParaRPr>
          </a:p>
          <a:p>
            <a:r>
              <a:rPr lang="en-US" dirty="0">
                <a:solidFill>
                  <a:schemeClr val="bg1">
                    <a:lumMod val="65000"/>
                  </a:schemeClr>
                </a:solidFill>
              </a:rPr>
              <a:t>Identify stock- and size-specific habitat associations</a:t>
            </a:r>
          </a:p>
        </p:txBody>
      </p:sp>
    </p:spTree>
    <p:extLst>
      <p:ext uri="{BB962C8B-B14F-4D97-AF65-F5344CB8AC3E}">
        <p14:creationId xmlns:p14="http://schemas.microsoft.com/office/powerpoint/2010/main" val="109506771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Map&#10;&#10;Description automatically generated">
            <a:extLst>
              <a:ext uri="{FF2B5EF4-FFF2-40B4-BE49-F238E27FC236}">
                <a16:creationId xmlns:a16="http://schemas.microsoft.com/office/drawing/2014/main" id="{385C853E-58F7-8A89-4963-2A4F1EAF300E}"/>
              </a:ext>
            </a:extLst>
          </p:cNvPr>
          <p:cNvPicPr>
            <a:picLocks noChangeAspect="1"/>
          </p:cNvPicPr>
          <p:nvPr/>
        </p:nvPicPr>
        <p:blipFill>
          <a:blip r:embed="rId3"/>
          <a:stretch>
            <a:fillRect/>
          </a:stretch>
        </p:blipFill>
        <p:spPr>
          <a:xfrm>
            <a:off x="185895" y="1627834"/>
            <a:ext cx="5782826" cy="4337120"/>
          </a:xfrm>
          <a:prstGeom prst="rect">
            <a:avLst/>
          </a:prstGeom>
        </p:spPr>
      </p:pic>
      <p:sp>
        <p:nvSpPr>
          <p:cNvPr id="2" name="Title 1">
            <a:extLst>
              <a:ext uri="{FF2B5EF4-FFF2-40B4-BE49-F238E27FC236}">
                <a16:creationId xmlns:a16="http://schemas.microsoft.com/office/drawing/2014/main" id="{39EF0533-A961-2E49-F0DB-46DC2BD1BE3C}"/>
              </a:ext>
            </a:extLst>
          </p:cNvPr>
          <p:cNvSpPr>
            <a:spLocks noGrp="1"/>
          </p:cNvSpPr>
          <p:nvPr>
            <p:ph type="title"/>
          </p:nvPr>
        </p:nvSpPr>
        <p:spPr/>
        <p:txBody>
          <a:bodyPr/>
          <a:lstStyle/>
          <a:p>
            <a:r>
              <a:rPr lang="en-US" dirty="0"/>
              <a:t>Split spatial density</a:t>
            </a:r>
          </a:p>
        </p:txBody>
      </p:sp>
      <p:pic>
        <p:nvPicPr>
          <p:cNvPr id="7" name="Picture 6" descr="Map&#10;&#10;Description automatically generated">
            <a:extLst>
              <a:ext uri="{FF2B5EF4-FFF2-40B4-BE49-F238E27FC236}">
                <a16:creationId xmlns:a16="http://schemas.microsoft.com/office/drawing/2014/main" id="{359FEBEB-F68D-7D4E-E614-E6F51246F177}"/>
              </a:ext>
            </a:extLst>
          </p:cNvPr>
          <p:cNvPicPr>
            <a:picLocks noChangeAspect="1"/>
          </p:cNvPicPr>
          <p:nvPr/>
        </p:nvPicPr>
        <p:blipFill>
          <a:blip r:embed="rId4"/>
          <a:stretch>
            <a:fillRect/>
          </a:stretch>
        </p:blipFill>
        <p:spPr>
          <a:xfrm>
            <a:off x="6096000" y="1627834"/>
            <a:ext cx="5782827" cy="4337120"/>
          </a:xfrm>
          <a:prstGeom prst="rect">
            <a:avLst/>
          </a:prstGeom>
        </p:spPr>
      </p:pic>
    </p:spTree>
    <p:extLst>
      <p:ext uri="{BB962C8B-B14F-4D97-AF65-F5344CB8AC3E}">
        <p14:creationId xmlns:p14="http://schemas.microsoft.com/office/powerpoint/2010/main" val="36396040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Map&#10;&#10;Description automatically generated with medium confidence">
            <a:extLst>
              <a:ext uri="{FF2B5EF4-FFF2-40B4-BE49-F238E27FC236}">
                <a16:creationId xmlns:a16="http://schemas.microsoft.com/office/drawing/2014/main" id="{3F8E1421-286C-2BF8-123B-5CFBC3BDA0FB}"/>
              </a:ext>
            </a:extLst>
          </p:cNvPr>
          <p:cNvPicPr>
            <a:picLocks noChangeAspect="1"/>
          </p:cNvPicPr>
          <p:nvPr/>
        </p:nvPicPr>
        <p:blipFill>
          <a:blip r:embed="rId3"/>
          <a:stretch>
            <a:fillRect/>
          </a:stretch>
        </p:blipFill>
        <p:spPr>
          <a:xfrm>
            <a:off x="185894" y="1627834"/>
            <a:ext cx="5782827" cy="4337120"/>
          </a:xfrm>
          <a:prstGeom prst="rect">
            <a:avLst/>
          </a:prstGeom>
        </p:spPr>
      </p:pic>
      <p:sp>
        <p:nvSpPr>
          <p:cNvPr id="2" name="Title 1">
            <a:extLst>
              <a:ext uri="{FF2B5EF4-FFF2-40B4-BE49-F238E27FC236}">
                <a16:creationId xmlns:a16="http://schemas.microsoft.com/office/drawing/2014/main" id="{39EF0533-A961-2E49-F0DB-46DC2BD1BE3C}"/>
              </a:ext>
            </a:extLst>
          </p:cNvPr>
          <p:cNvSpPr>
            <a:spLocks noGrp="1"/>
          </p:cNvSpPr>
          <p:nvPr>
            <p:ph type="title"/>
          </p:nvPr>
        </p:nvSpPr>
        <p:spPr/>
        <p:txBody>
          <a:bodyPr/>
          <a:lstStyle/>
          <a:p>
            <a:r>
              <a:rPr lang="en-US" dirty="0"/>
              <a:t>Split spatial density</a:t>
            </a:r>
          </a:p>
        </p:txBody>
      </p:sp>
      <p:pic>
        <p:nvPicPr>
          <p:cNvPr id="7" name="Picture 6" descr="Map&#10;&#10;Description automatically generated">
            <a:extLst>
              <a:ext uri="{FF2B5EF4-FFF2-40B4-BE49-F238E27FC236}">
                <a16:creationId xmlns:a16="http://schemas.microsoft.com/office/drawing/2014/main" id="{C6011B36-D0DA-0587-9E4C-9AAEEE94C1AC}"/>
              </a:ext>
            </a:extLst>
          </p:cNvPr>
          <p:cNvPicPr>
            <a:picLocks noChangeAspect="1"/>
          </p:cNvPicPr>
          <p:nvPr/>
        </p:nvPicPr>
        <p:blipFill>
          <a:blip r:embed="rId4"/>
          <a:stretch>
            <a:fillRect/>
          </a:stretch>
        </p:blipFill>
        <p:spPr>
          <a:xfrm>
            <a:off x="6096000" y="1627834"/>
            <a:ext cx="5782827" cy="4337121"/>
          </a:xfrm>
          <a:prstGeom prst="rect">
            <a:avLst/>
          </a:prstGeom>
        </p:spPr>
      </p:pic>
    </p:spTree>
    <p:extLst>
      <p:ext uri="{BB962C8B-B14F-4D97-AF65-F5344CB8AC3E}">
        <p14:creationId xmlns:p14="http://schemas.microsoft.com/office/powerpoint/2010/main" val="49532746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F0533-A961-2E49-F0DB-46DC2BD1BE3C}"/>
              </a:ext>
            </a:extLst>
          </p:cNvPr>
          <p:cNvSpPr>
            <a:spLocks noGrp="1"/>
          </p:cNvSpPr>
          <p:nvPr>
            <p:ph type="title"/>
          </p:nvPr>
        </p:nvSpPr>
        <p:spPr/>
        <p:txBody>
          <a:bodyPr/>
          <a:lstStyle/>
          <a:p>
            <a:r>
              <a:rPr lang="en-US" dirty="0"/>
              <a:t>Things that are still bothering me</a:t>
            </a:r>
          </a:p>
        </p:txBody>
      </p:sp>
      <p:sp>
        <p:nvSpPr>
          <p:cNvPr id="5" name="Content Placeholder 2">
            <a:extLst>
              <a:ext uri="{FF2B5EF4-FFF2-40B4-BE49-F238E27FC236}">
                <a16:creationId xmlns:a16="http://schemas.microsoft.com/office/drawing/2014/main" id="{E1F5DB50-355F-3EE8-B5EE-61C816FB5685}"/>
              </a:ext>
            </a:extLst>
          </p:cNvPr>
          <p:cNvSpPr>
            <a:spLocks noGrp="1"/>
          </p:cNvSpPr>
          <p:nvPr>
            <p:ph idx="1"/>
          </p:nvPr>
        </p:nvSpPr>
        <p:spPr>
          <a:xfrm>
            <a:off x="269946" y="957038"/>
            <a:ext cx="11681252" cy="5169126"/>
          </a:xfrm>
        </p:spPr>
        <p:txBody>
          <a:bodyPr anchor="ctr">
            <a:normAutofit/>
          </a:bodyPr>
          <a:lstStyle/>
          <a:p>
            <a:r>
              <a:rPr lang="en-US" dirty="0">
                <a:solidFill>
                  <a:schemeClr val="tx1"/>
                </a:solidFill>
              </a:rPr>
              <a:t>Dealing with strata</a:t>
            </a:r>
          </a:p>
          <a:p>
            <a:pPr lvl="1"/>
            <a:r>
              <a:rPr lang="en-US" dirty="0">
                <a:solidFill>
                  <a:schemeClr val="tx1"/>
                </a:solidFill>
              </a:rPr>
              <a:t>Option 1: run separate models for each strata</a:t>
            </a:r>
          </a:p>
          <a:p>
            <a:pPr lvl="1"/>
            <a:r>
              <a:rPr lang="en-US" dirty="0">
                <a:solidFill>
                  <a:schemeClr val="tx1"/>
                </a:solidFill>
              </a:rPr>
              <a:t>Option 2: overlay strata boundaries on VAST output grid, extract calculated abundance within each strata, create confidence intervals by simulating data ~100 more times and extracting results</a:t>
            </a:r>
          </a:p>
          <a:p>
            <a:r>
              <a:rPr lang="en-US" dirty="0">
                <a:solidFill>
                  <a:schemeClr val="tx1"/>
                </a:solidFill>
              </a:rPr>
              <a:t>Partial effects</a:t>
            </a:r>
          </a:p>
          <a:p>
            <a:pPr lvl="1"/>
            <a:r>
              <a:rPr lang="en-US" dirty="0">
                <a:solidFill>
                  <a:schemeClr val="tx1"/>
                </a:solidFill>
              </a:rPr>
              <a:t>Need to visualize marginal response curves</a:t>
            </a:r>
          </a:p>
        </p:txBody>
      </p:sp>
    </p:spTree>
    <p:extLst>
      <p:ext uri="{BB962C8B-B14F-4D97-AF65-F5344CB8AC3E}">
        <p14:creationId xmlns:p14="http://schemas.microsoft.com/office/powerpoint/2010/main" val="3056803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F0533-A961-2E49-F0DB-46DC2BD1BE3C}"/>
              </a:ext>
            </a:extLst>
          </p:cNvPr>
          <p:cNvSpPr>
            <a:spLocks noGrp="1"/>
          </p:cNvSpPr>
          <p:nvPr>
            <p:ph type="title"/>
          </p:nvPr>
        </p:nvSpPr>
        <p:spPr>
          <a:xfrm>
            <a:off x="4095926" y="3110807"/>
            <a:ext cx="4000147" cy="636385"/>
          </a:xfrm>
        </p:spPr>
        <p:txBody>
          <a:bodyPr/>
          <a:lstStyle/>
          <a:p>
            <a:r>
              <a:rPr lang="en-US" dirty="0"/>
              <a:t>Questions, Comments</a:t>
            </a:r>
          </a:p>
        </p:txBody>
      </p:sp>
    </p:spTree>
    <p:extLst>
      <p:ext uri="{BB962C8B-B14F-4D97-AF65-F5344CB8AC3E}">
        <p14:creationId xmlns:p14="http://schemas.microsoft.com/office/powerpoint/2010/main" val="30199605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F0533-A961-2E49-F0DB-46DC2BD1BE3C}"/>
              </a:ext>
            </a:extLst>
          </p:cNvPr>
          <p:cNvSpPr>
            <a:spLocks noGrp="1"/>
          </p:cNvSpPr>
          <p:nvPr>
            <p:ph type="title"/>
          </p:nvPr>
        </p:nvSpPr>
        <p:spPr/>
        <p:txBody>
          <a:bodyPr/>
          <a:lstStyle/>
          <a:p>
            <a:r>
              <a:rPr lang="en-US" dirty="0"/>
              <a:t>Objectives</a:t>
            </a:r>
          </a:p>
        </p:txBody>
      </p:sp>
      <p:sp>
        <p:nvSpPr>
          <p:cNvPr id="5" name="Content Placeholder 2">
            <a:extLst>
              <a:ext uri="{FF2B5EF4-FFF2-40B4-BE49-F238E27FC236}">
                <a16:creationId xmlns:a16="http://schemas.microsoft.com/office/drawing/2014/main" id="{8AEF5910-6605-E686-0811-117BB771514E}"/>
              </a:ext>
            </a:extLst>
          </p:cNvPr>
          <p:cNvSpPr>
            <a:spLocks noGrp="1"/>
          </p:cNvSpPr>
          <p:nvPr>
            <p:ph idx="1"/>
          </p:nvPr>
        </p:nvSpPr>
        <p:spPr>
          <a:xfrm>
            <a:off x="645160" y="957038"/>
            <a:ext cx="10901680" cy="5169126"/>
          </a:xfrm>
        </p:spPr>
        <p:txBody>
          <a:bodyPr anchor="ctr">
            <a:normAutofit/>
          </a:bodyPr>
          <a:lstStyle/>
          <a:p>
            <a:pPr marL="0" indent="0" algn="ctr">
              <a:buNone/>
            </a:pPr>
            <a:r>
              <a:rPr lang="en-US" dirty="0">
                <a:solidFill>
                  <a:srgbClr val="FF0000"/>
                </a:solidFill>
              </a:rPr>
              <a:t>Explain critical changes or additions to model</a:t>
            </a:r>
          </a:p>
          <a:p>
            <a:pPr marL="0" indent="0" algn="ctr">
              <a:buNone/>
            </a:pPr>
            <a:endParaRPr lang="en-US" dirty="0">
              <a:solidFill>
                <a:schemeClr val="tx1"/>
              </a:solidFill>
            </a:endParaRPr>
          </a:p>
          <a:p>
            <a:pPr marL="0" indent="0" algn="ctr">
              <a:buNone/>
            </a:pPr>
            <a:r>
              <a:rPr lang="en-US" dirty="0">
                <a:solidFill>
                  <a:schemeClr val="tx1"/>
                </a:solidFill>
              </a:rPr>
              <a:t>Share preliminary results</a:t>
            </a:r>
          </a:p>
          <a:p>
            <a:pPr algn="ctr"/>
            <a:endParaRPr lang="en-US" dirty="0">
              <a:solidFill>
                <a:schemeClr val="tx1"/>
              </a:solidFill>
            </a:endParaRPr>
          </a:p>
          <a:p>
            <a:pPr marL="0" indent="0" algn="ctr">
              <a:buNone/>
            </a:pPr>
            <a:r>
              <a:rPr lang="en-US" b="1" dirty="0">
                <a:solidFill>
                  <a:schemeClr val="tx1"/>
                </a:solidFill>
              </a:rPr>
              <a:t>Feedback welcome!</a:t>
            </a:r>
          </a:p>
        </p:txBody>
      </p:sp>
    </p:spTree>
    <p:extLst>
      <p:ext uri="{BB962C8B-B14F-4D97-AF65-F5344CB8AC3E}">
        <p14:creationId xmlns:p14="http://schemas.microsoft.com/office/powerpoint/2010/main" val="11010651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546529D-6546-F55D-AAA5-97C5810C8014}"/>
              </a:ext>
            </a:extLst>
          </p:cNvPr>
          <p:cNvSpPr>
            <a:spLocks noGrp="1"/>
          </p:cNvSpPr>
          <p:nvPr>
            <p:ph type="title"/>
          </p:nvPr>
        </p:nvSpPr>
        <p:spPr>
          <a:xfrm>
            <a:off x="904188" y="2103437"/>
            <a:ext cx="10515600" cy="1325563"/>
          </a:xfrm>
        </p:spPr>
        <p:txBody>
          <a:bodyPr>
            <a:normAutofit/>
          </a:bodyPr>
          <a:lstStyle/>
          <a:p>
            <a:pPr algn="ctr"/>
            <a:r>
              <a:rPr lang="en-US" sz="4000" dirty="0"/>
              <a:t>Model setup</a:t>
            </a:r>
            <a:endParaRPr lang="en-US" sz="3100" dirty="0"/>
          </a:p>
        </p:txBody>
      </p:sp>
      <p:sp>
        <p:nvSpPr>
          <p:cNvPr id="5" name="Google Shape;90;p4">
            <a:extLst>
              <a:ext uri="{FF2B5EF4-FFF2-40B4-BE49-F238E27FC236}">
                <a16:creationId xmlns:a16="http://schemas.microsoft.com/office/drawing/2014/main" id="{9FA7BCDB-068D-B9C5-2F7D-3A388E2E85E6}"/>
              </a:ext>
            </a:extLst>
          </p:cNvPr>
          <p:cNvSpPr/>
          <p:nvPr/>
        </p:nvSpPr>
        <p:spPr>
          <a:xfrm>
            <a:off x="9564130" y="0"/>
            <a:ext cx="2627870" cy="1145938"/>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2" name="Picture 2" descr="Atlantic Cod | NOAA Fisheries">
            <a:extLst>
              <a:ext uri="{FF2B5EF4-FFF2-40B4-BE49-F238E27FC236}">
                <a16:creationId xmlns:a16="http://schemas.microsoft.com/office/drawing/2014/main" id="{DDB4A816-ADC3-7824-7F5D-1D5002F6DC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34701" y="3467021"/>
            <a:ext cx="3122597" cy="20833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31702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F4D24B9-1974-C6A5-AB2E-183741301FBF}"/>
              </a:ext>
            </a:extLst>
          </p:cNvPr>
          <p:cNvPicPr>
            <a:picLocks noChangeAspect="1"/>
          </p:cNvPicPr>
          <p:nvPr/>
        </p:nvPicPr>
        <p:blipFill rotWithShape="1">
          <a:blip r:embed="rId3"/>
          <a:srcRect l="19870" r="18624"/>
          <a:stretch/>
        </p:blipFill>
        <p:spPr>
          <a:xfrm>
            <a:off x="213947" y="1311072"/>
            <a:ext cx="4927277" cy="4943924"/>
          </a:xfrm>
          <a:prstGeom prst="rect">
            <a:avLst/>
          </a:prstGeom>
        </p:spPr>
      </p:pic>
      <p:sp>
        <p:nvSpPr>
          <p:cNvPr id="2" name="Title 1">
            <a:extLst>
              <a:ext uri="{FF2B5EF4-FFF2-40B4-BE49-F238E27FC236}">
                <a16:creationId xmlns:a16="http://schemas.microsoft.com/office/drawing/2014/main" id="{39EF0533-A961-2E49-F0DB-46DC2BD1BE3C}"/>
              </a:ext>
            </a:extLst>
          </p:cNvPr>
          <p:cNvSpPr>
            <a:spLocks noGrp="1"/>
          </p:cNvSpPr>
          <p:nvPr>
            <p:ph type="title"/>
          </p:nvPr>
        </p:nvSpPr>
        <p:spPr/>
        <p:txBody>
          <a:bodyPr/>
          <a:lstStyle/>
          <a:p>
            <a:r>
              <a:rPr lang="en-US" dirty="0"/>
              <a:t>Model setup – spatial domain</a:t>
            </a:r>
          </a:p>
        </p:txBody>
      </p:sp>
      <p:sp>
        <p:nvSpPr>
          <p:cNvPr id="6" name="Content Placeholder 2">
            <a:extLst>
              <a:ext uri="{FF2B5EF4-FFF2-40B4-BE49-F238E27FC236}">
                <a16:creationId xmlns:a16="http://schemas.microsoft.com/office/drawing/2014/main" id="{9BB3F24E-75A5-F0AA-1240-7BFE1951C613}"/>
              </a:ext>
            </a:extLst>
          </p:cNvPr>
          <p:cNvSpPr txBox="1">
            <a:spLocks/>
          </p:cNvSpPr>
          <p:nvPr/>
        </p:nvSpPr>
        <p:spPr>
          <a:xfrm>
            <a:off x="4856480" y="957038"/>
            <a:ext cx="7094718" cy="5169126"/>
          </a:xfrm>
          <a:prstGeom prst="rect">
            <a:avLst/>
          </a:prstGeom>
        </p:spPr>
        <p:txBody>
          <a:bodyPr vert="horz" lIns="91440" tIns="45720" rIns="91440" bIns="45720" rtlCol="0" anchor="ctr">
            <a:normAutofit/>
          </a:bodyPr>
          <a:lstStyle>
            <a:lvl1pPr marL="342900" indent="-342900" algn="l" defTabSz="457200" rtl="0" eaLnBrk="1" latinLnBrk="0" hangingPunct="1">
              <a:spcBef>
                <a:spcPct val="20000"/>
              </a:spcBef>
              <a:buFont typeface="Arial"/>
              <a:buChar char="•"/>
              <a:defRPr sz="2800" kern="1200">
                <a:solidFill>
                  <a:schemeClr val="tx1">
                    <a:lumMod val="75000"/>
                    <a:lumOff val="25000"/>
                  </a:schemeClr>
                </a:solidFill>
                <a:latin typeface="Arial"/>
                <a:ea typeface="+mn-ea"/>
                <a:cs typeface="Arial"/>
              </a:defRPr>
            </a:lvl1pPr>
            <a:lvl2pPr marL="742950" indent="-285750" algn="l" defTabSz="457200" rtl="0" eaLnBrk="1" latinLnBrk="0" hangingPunct="1">
              <a:spcBef>
                <a:spcPct val="20000"/>
              </a:spcBef>
              <a:buFont typeface="Arial"/>
              <a:buChar char="–"/>
              <a:defRPr sz="2400" kern="1200">
                <a:solidFill>
                  <a:schemeClr val="tx1">
                    <a:lumMod val="75000"/>
                    <a:lumOff val="25000"/>
                  </a:schemeClr>
                </a:solidFill>
                <a:latin typeface="Arial"/>
                <a:ea typeface="+mn-ea"/>
                <a:cs typeface="Arial"/>
              </a:defRPr>
            </a:lvl2pPr>
            <a:lvl3pPr marL="1143000" indent="-228600" algn="l" defTabSz="457200" rtl="0" eaLnBrk="1" latinLnBrk="0" hangingPunct="1">
              <a:spcBef>
                <a:spcPct val="20000"/>
              </a:spcBef>
              <a:buFont typeface="Arial"/>
              <a:buChar char="•"/>
              <a:defRPr sz="2000" kern="1200">
                <a:solidFill>
                  <a:schemeClr val="tx1">
                    <a:lumMod val="75000"/>
                    <a:lumOff val="25000"/>
                  </a:schemeClr>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lumMod val="75000"/>
                    <a:lumOff val="25000"/>
                  </a:schemeClr>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lumMod val="75000"/>
                    <a:lumOff val="25000"/>
                  </a:schemeClr>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solidFill>
                  <a:schemeClr val="tx1"/>
                </a:solidFill>
              </a:rPr>
              <a:t>Based on NEFSC bottom trawl survey strata</a:t>
            </a:r>
          </a:p>
          <a:p>
            <a:pPr lvl="1"/>
            <a:r>
              <a:rPr lang="en-US" dirty="0">
                <a:solidFill>
                  <a:schemeClr val="tx1"/>
                </a:solidFill>
              </a:rPr>
              <a:t>Appended Narragansett Bay and Block Island Sound (URI and RIDEM trawls)</a:t>
            </a:r>
          </a:p>
          <a:p>
            <a:r>
              <a:rPr lang="en-US" dirty="0">
                <a:solidFill>
                  <a:schemeClr val="tx1"/>
                </a:solidFill>
              </a:rPr>
              <a:t>Some stations removed</a:t>
            </a:r>
          </a:p>
          <a:p>
            <a:r>
              <a:rPr lang="en-US" dirty="0">
                <a:solidFill>
                  <a:schemeClr val="tx1"/>
                </a:solidFill>
              </a:rPr>
              <a:t>Anisotropy expected</a:t>
            </a:r>
          </a:p>
          <a:p>
            <a:r>
              <a:rPr lang="en-US" dirty="0">
                <a:solidFill>
                  <a:srgbClr val="FF0000"/>
                </a:solidFill>
              </a:rPr>
              <a:t>400 knots</a:t>
            </a:r>
          </a:p>
          <a:p>
            <a:pPr lvl="1"/>
            <a:r>
              <a:rPr lang="en-US" dirty="0">
                <a:solidFill>
                  <a:srgbClr val="FF0000"/>
                </a:solidFill>
              </a:rPr>
              <a:t>Force 10,000 grid cells: each ~5km by 5km</a:t>
            </a:r>
          </a:p>
        </p:txBody>
      </p:sp>
    </p:spTree>
    <p:extLst>
      <p:ext uri="{BB962C8B-B14F-4D97-AF65-F5344CB8AC3E}">
        <p14:creationId xmlns:p14="http://schemas.microsoft.com/office/powerpoint/2010/main" val="4124701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F0533-A961-2E49-F0DB-46DC2BD1BE3C}"/>
              </a:ext>
            </a:extLst>
          </p:cNvPr>
          <p:cNvSpPr>
            <a:spLocks noGrp="1"/>
          </p:cNvSpPr>
          <p:nvPr>
            <p:ph type="title"/>
          </p:nvPr>
        </p:nvSpPr>
        <p:spPr/>
        <p:txBody>
          <a:bodyPr/>
          <a:lstStyle/>
          <a:p>
            <a:r>
              <a:rPr lang="en-US" dirty="0"/>
              <a:t>Model setup – response variable</a:t>
            </a:r>
          </a:p>
        </p:txBody>
      </p:sp>
      <p:sp>
        <p:nvSpPr>
          <p:cNvPr id="10" name="Content Placeholder 2">
            <a:extLst>
              <a:ext uri="{FF2B5EF4-FFF2-40B4-BE49-F238E27FC236}">
                <a16:creationId xmlns:a16="http://schemas.microsoft.com/office/drawing/2014/main" id="{DC9B44D3-854C-6422-1E79-3B0396136A76}"/>
              </a:ext>
            </a:extLst>
          </p:cNvPr>
          <p:cNvSpPr>
            <a:spLocks noGrp="1"/>
          </p:cNvSpPr>
          <p:nvPr>
            <p:ph idx="1"/>
          </p:nvPr>
        </p:nvSpPr>
        <p:spPr>
          <a:xfrm>
            <a:off x="646176" y="957038"/>
            <a:ext cx="10899648" cy="5169126"/>
          </a:xfrm>
        </p:spPr>
        <p:txBody>
          <a:bodyPr anchor="ctr">
            <a:normAutofit/>
          </a:bodyPr>
          <a:lstStyle/>
          <a:p>
            <a:r>
              <a:rPr lang="en-US" dirty="0">
                <a:solidFill>
                  <a:schemeClr val="tx1"/>
                </a:solidFill>
              </a:rPr>
              <a:t>VAST accepts encounter (binary), abundance (count), or biomass (real-valued) data</a:t>
            </a:r>
          </a:p>
          <a:p>
            <a:r>
              <a:rPr lang="en-US" dirty="0">
                <a:solidFill>
                  <a:schemeClr val="tx1"/>
                </a:solidFill>
              </a:rPr>
              <a:t>Not all fish were weighed at catch and therefore not all size categories have complete biomass data</a:t>
            </a:r>
          </a:p>
          <a:p>
            <a:r>
              <a:rPr lang="en-US" dirty="0">
                <a:solidFill>
                  <a:schemeClr val="tx1"/>
                </a:solidFill>
              </a:rPr>
              <a:t>All size categories have complete count data</a:t>
            </a:r>
          </a:p>
          <a:p>
            <a:endParaRPr lang="en-US" dirty="0">
              <a:solidFill>
                <a:schemeClr val="tx1"/>
              </a:solidFill>
            </a:endParaRPr>
          </a:p>
          <a:p>
            <a:r>
              <a:rPr lang="en-US" dirty="0">
                <a:solidFill>
                  <a:schemeClr val="tx1"/>
                </a:solidFill>
              </a:rPr>
              <a:t>Abundance data seems to be the best choice</a:t>
            </a:r>
          </a:p>
        </p:txBody>
      </p:sp>
    </p:spTree>
    <p:extLst>
      <p:ext uri="{BB962C8B-B14F-4D97-AF65-F5344CB8AC3E}">
        <p14:creationId xmlns:p14="http://schemas.microsoft.com/office/powerpoint/2010/main" val="3798208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F0533-A961-2E49-F0DB-46DC2BD1BE3C}"/>
              </a:ext>
            </a:extLst>
          </p:cNvPr>
          <p:cNvSpPr>
            <a:spLocks noGrp="1"/>
          </p:cNvSpPr>
          <p:nvPr>
            <p:ph type="title"/>
          </p:nvPr>
        </p:nvSpPr>
        <p:spPr/>
        <p:txBody>
          <a:bodyPr/>
          <a:lstStyle/>
          <a:p>
            <a:r>
              <a:rPr lang="en-US" dirty="0"/>
              <a:t>Model setup – categories</a:t>
            </a:r>
          </a:p>
        </p:txBody>
      </p:sp>
      <p:sp>
        <p:nvSpPr>
          <p:cNvPr id="9" name="Content Placeholder 2">
            <a:extLst>
              <a:ext uri="{FF2B5EF4-FFF2-40B4-BE49-F238E27FC236}">
                <a16:creationId xmlns:a16="http://schemas.microsoft.com/office/drawing/2014/main" id="{8D4B2842-F40E-7572-8D41-F379AA00FCB5}"/>
              </a:ext>
            </a:extLst>
          </p:cNvPr>
          <p:cNvSpPr>
            <a:spLocks noGrp="1"/>
          </p:cNvSpPr>
          <p:nvPr>
            <p:ph idx="1"/>
          </p:nvPr>
        </p:nvSpPr>
        <p:spPr>
          <a:xfrm>
            <a:off x="7148944" y="957038"/>
            <a:ext cx="4802253" cy="5169126"/>
          </a:xfrm>
        </p:spPr>
        <p:txBody>
          <a:bodyPr anchor="ctr">
            <a:normAutofit/>
          </a:bodyPr>
          <a:lstStyle/>
          <a:p>
            <a:r>
              <a:rPr lang="en-US" dirty="0">
                <a:solidFill>
                  <a:schemeClr val="tx1"/>
                </a:solidFill>
              </a:rPr>
              <a:t>Small</a:t>
            </a:r>
          </a:p>
          <a:p>
            <a:pPr lvl="1"/>
            <a:r>
              <a:rPr lang="en-US" dirty="0">
                <a:solidFill>
                  <a:schemeClr val="tx1"/>
                </a:solidFill>
              </a:rPr>
              <a:t>Length &lt; 39.1 cm</a:t>
            </a:r>
          </a:p>
          <a:p>
            <a:r>
              <a:rPr lang="en-US" dirty="0">
                <a:solidFill>
                  <a:schemeClr val="tx1"/>
                </a:solidFill>
              </a:rPr>
              <a:t>Medium</a:t>
            </a:r>
          </a:p>
          <a:p>
            <a:pPr lvl="1"/>
            <a:r>
              <a:rPr lang="en-US" dirty="0">
                <a:solidFill>
                  <a:schemeClr val="tx1"/>
                </a:solidFill>
              </a:rPr>
              <a:t>Length &lt; 70.2 cm</a:t>
            </a:r>
          </a:p>
          <a:p>
            <a:r>
              <a:rPr lang="en-US" dirty="0">
                <a:solidFill>
                  <a:schemeClr val="tx1"/>
                </a:solidFill>
              </a:rPr>
              <a:t>Large</a:t>
            </a:r>
          </a:p>
          <a:p>
            <a:pPr lvl="1"/>
            <a:r>
              <a:rPr lang="en-US" dirty="0">
                <a:solidFill>
                  <a:schemeClr val="tx1"/>
                </a:solidFill>
              </a:rPr>
              <a:t>Length &gt; 70.2 cm</a:t>
            </a:r>
          </a:p>
          <a:p>
            <a:r>
              <a:rPr lang="en-US" dirty="0">
                <a:solidFill>
                  <a:schemeClr val="tx1"/>
                </a:solidFill>
              </a:rPr>
              <a:t>Unknown ages</a:t>
            </a:r>
          </a:p>
          <a:p>
            <a:pPr lvl="1"/>
            <a:r>
              <a:rPr lang="en-US" dirty="0">
                <a:solidFill>
                  <a:schemeClr val="tx1"/>
                </a:solidFill>
              </a:rPr>
              <a:t>Surveys without biological data</a:t>
            </a:r>
          </a:p>
          <a:p>
            <a:pPr lvl="1"/>
            <a:r>
              <a:rPr lang="en-US" dirty="0">
                <a:solidFill>
                  <a:schemeClr val="tx1"/>
                </a:solidFill>
              </a:rPr>
              <a:t>Surveys that subset catch</a:t>
            </a:r>
          </a:p>
        </p:txBody>
      </p:sp>
      <p:pic>
        <p:nvPicPr>
          <p:cNvPr id="4" name="Picture 3" descr="Chart&#10;&#10;Description automatically generated">
            <a:extLst>
              <a:ext uri="{FF2B5EF4-FFF2-40B4-BE49-F238E27FC236}">
                <a16:creationId xmlns:a16="http://schemas.microsoft.com/office/drawing/2014/main" id="{F5149D61-F3E3-B6CC-7E60-3DF96C864D85}"/>
              </a:ext>
            </a:extLst>
          </p:cNvPr>
          <p:cNvPicPr>
            <a:picLocks noChangeAspect="1"/>
          </p:cNvPicPr>
          <p:nvPr/>
        </p:nvPicPr>
        <p:blipFill>
          <a:blip r:embed="rId3"/>
          <a:stretch>
            <a:fillRect/>
          </a:stretch>
        </p:blipFill>
        <p:spPr>
          <a:xfrm>
            <a:off x="269946" y="3736408"/>
            <a:ext cx="6643472" cy="2929771"/>
          </a:xfrm>
          <a:prstGeom prst="rect">
            <a:avLst/>
          </a:prstGeom>
        </p:spPr>
      </p:pic>
      <p:pic>
        <p:nvPicPr>
          <p:cNvPr id="6" name="Picture 5" descr="Chart&#10;&#10;Description automatically generated">
            <a:extLst>
              <a:ext uri="{FF2B5EF4-FFF2-40B4-BE49-F238E27FC236}">
                <a16:creationId xmlns:a16="http://schemas.microsoft.com/office/drawing/2014/main" id="{DA6D3C2D-1A67-0612-4C1F-4FB363C6B785}"/>
              </a:ext>
            </a:extLst>
          </p:cNvPr>
          <p:cNvPicPr>
            <a:picLocks noChangeAspect="1"/>
          </p:cNvPicPr>
          <p:nvPr/>
        </p:nvPicPr>
        <p:blipFill>
          <a:blip r:embed="rId4"/>
          <a:stretch>
            <a:fillRect/>
          </a:stretch>
        </p:blipFill>
        <p:spPr>
          <a:xfrm>
            <a:off x="269946" y="828206"/>
            <a:ext cx="6643472" cy="2929771"/>
          </a:xfrm>
          <a:prstGeom prst="rect">
            <a:avLst/>
          </a:prstGeom>
        </p:spPr>
      </p:pic>
    </p:spTree>
    <p:extLst>
      <p:ext uri="{BB962C8B-B14F-4D97-AF65-F5344CB8AC3E}">
        <p14:creationId xmlns:p14="http://schemas.microsoft.com/office/powerpoint/2010/main" val="4420136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F0533-A961-2E49-F0DB-46DC2BD1BE3C}"/>
              </a:ext>
            </a:extLst>
          </p:cNvPr>
          <p:cNvSpPr>
            <a:spLocks noGrp="1"/>
          </p:cNvSpPr>
          <p:nvPr>
            <p:ph type="title"/>
          </p:nvPr>
        </p:nvSpPr>
        <p:spPr/>
        <p:txBody>
          <a:bodyPr/>
          <a:lstStyle/>
          <a:p>
            <a:r>
              <a:rPr lang="en-US" dirty="0"/>
              <a:t>Model setup – gear sensitivity</a:t>
            </a:r>
          </a:p>
        </p:txBody>
      </p:sp>
      <p:sp>
        <p:nvSpPr>
          <p:cNvPr id="10" name="Content Placeholder 2">
            <a:extLst>
              <a:ext uri="{FF2B5EF4-FFF2-40B4-BE49-F238E27FC236}">
                <a16:creationId xmlns:a16="http://schemas.microsoft.com/office/drawing/2014/main" id="{DC9B44D3-854C-6422-1E79-3B0396136A76}"/>
              </a:ext>
            </a:extLst>
          </p:cNvPr>
          <p:cNvSpPr>
            <a:spLocks noGrp="1"/>
          </p:cNvSpPr>
          <p:nvPr>
            <p:ph idx="1"/>
          </p:nvPr>
        </p:nvSpPr>
        <p:spPr>
          <a:xfrm>
            <a:off x="646176" y="957038"/>
            <a:ext cx="10899648" cy="5169126"/>
          </a:xfrm>
        </p:spPr>
        <p:txBody>
          <a:bodyPr anchor="ctr">
            <a:normAutofit/>
          </a:bodyPr>
          <a:lstStyle/>
          <a:p>
            <a:r>
              <a:rPr lang="en-US" dirty="0">
                <a:solidFill>
                  <a:schemeClr val="tx1"/>
                </a:solidFill>
              </a:rPr>
              <a:t>Surveys include mostly bottom trawl surveys, but we can also incorporate one bottom longline survey and one inshore jigging survey</a:t>
            </a:r>
          </a:p>
          <a:p>
            <a:r>
              <a:rPr lang="en-US" dirty="0">
                <a:solidFill>
                  <a:schemeClr val="tx1"/>
                </a:solidFill>
              </a:rPr>
              <a:t>Question from previous meeting: how sensitive is VAST to differences in catchability arising from these varied gears?</a:t>
            </a:r>
          </a:p>
          <a:p>
            <a:r>
              <a:rPr lang="en-US" dirty="0">
                <a:solidFill>
                  <a:schemeClr val="tx1"/>
                </a:solidFill>
              </a:rPr>
              <a:t>To answer: ran and compared four basic models</a:t>
            </a:r>
          </a:p>
          <a:p>
            <a:pPr lvl="1"/>
            <a:r>
              <a:rPr lang="en-US" dirty="0">
                <a:solidFill>
                  <a:schemeClr val="tx1"/>
                </a:solidFill>
              </a:rPr>
              <a:t>All surveys (including BLLS and Sentinel jigging)</a:t>
            </a:r>
          </a:p>
          <a:p>
            <a:pPr lvl="1"/>
            <a:r>
              <a:rPr lang="en-US" dirty="0">
                <a:solidFill>
                  <a:schemeClr val="tx1"/>
                </a:solidFill>
              </a:rPr>
              <a:t>Only trawl surveys</a:t>
            </a:r>
          </a:p>
          <a:p>
            <a:pPr lvl="1"/>
            <a:r>
              <a:rPr lang="en-US" dirty="0">
                <a:solidFill>
                  <a:schemeClr val="tx1"/>
                </a:solidFill>
              </a:rPr>
              <a:t>All trawl surveys + BLLS</a:t>
            </a:r>
          </a:p>
          <a:p>
            <a:pPr lvl="1"/>
            <a:r>
              <a:rPr lang="en-US" dirty="0">
                <a:solidFill>
                  <a:schemeClr val="tx1"/>
                </a:solidFill>
              </a:rPr>
              <a:t>All trawl surveys + Sentinel jigging</a:t>
            </a:r>
          </a:p>
        </p:txBody>
      </p:sp>
    </p:spTree>
    <p:extLst>
      <p:ext uri="{BB962C8B-B14F-4D97-AF65-F5344CB8AC3E}">
        <p14:creationId xmlns:p14="http://schemas.microsoft.com/office/powerpoint/2010/main" val="587529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GMRI PPT colors">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F79646"/>
      </a:hlink>
      <a:folHlink>
        <a:srgbClr val="FEE9C4"/>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159847</TotalTime>
  <Words>735</Words>
  <Application>Microsoft Office PowerPoint</Application>
  <PresentationFormat>Widescreen</PresentationFormat>
  <Paragraphs>138</Paragraphs>
  <Slides>33</Slides>
  <Notes>30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33</vt:i4>
      </vt:variant>
    </vt:vector>
  </HeadingPairs>
  <TitlesOfParts>
    <vt:vector size="37" baseType="lpstr">
      <vt:lpstr>-apple-system</vt:lpstr>
      <vt:lpstr>Arial</vt:lpstr>
      <vt:lpstr>Calibri</vt:lpstr>
      <vt:lpstr>Office Theme</vt:lpstr>
      <vt:lpstr> VAST: model improvements </vt:lpstr>
      <vt:lpstr>Motivation</vt:lpstr>
      <vt:lpstr>Motivation</vt:lpstr>
      <vt:lpstr>Objectives</vt:lpstr>
      <vt:lpstr>Model setup</vt:lpstr>
      <vt:lpstr>Model setup – spatial domain</vt:lpstr>
      <vt:lpstr>Model setup – response variable</vt:lpstr>
      <vt:lpstr>Model setup – categories</vt:lpstr>
      <vt:lpstr>Model setup – gear sensitivity</vt:lpstr>
      <vt:lpstr>Model setup – gear sensitivity</vt:lpstr>
      <vt:lpstr>Model setup – gear sensitivity</vt:lpstr>
      <vt:lpstr>Model setup – gear sensitivity</vt:lpstr>
      <vt:lpstr>Model setup – gear sensitivity</vt:lpstr>
      <vt:lpstr>Model setup – effort</vt:lpstr>
      <vt:lpstr>Model setup – density covariates</vt:lpstr>
      <vt:lpstr>Model setup – density covariates</vt:lpstr>
      <vt:lpstr>Model setup – density covariates</vt:lpstr>
      <vt:lpstr>Model setup – density covariates</vt:lpstr>
      <vt:lpstr>Model setup – density covariates</vt:lpstr>
      <vt:lpstr>Model setup – density covariates</vt:lpstr>
      <vt:lpstr>Model selection</vt:lpstr>
      <vt:lpstr>Model setup – spatial and spatio-temporal variation</vt:lpstr>
      <vt:lpstr>Preliminary results</vt:lpstr>
      <vt:lpstr>Split indices of abundance</vt:lpstr>
      <vt:lpstr>Split indices of abundance</vt:lpstr>
      <vt:lpstr>Split centers of gravity</vt:lpstr>
      <vt:lpstr>Split centers of gravity</vt:lpstr>
      <vt:lpstr>Split centers of gravity</vt:lpstr>
      <vt:lpstr>Split spatial density</vt:lpstr>
      <vt:lpstr>Split spatial density</vt:lpstr>
      <vt:lpstr>Split spatial density</vt:lpstr>
      <vt:lpstr>Things that are still bothering me</vt:lpstr>
      <vt:lpstr>Questions, Comments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Petri Tuohimaa</dc:creator>
  <cp:lastModifiedBy>Katie Lankowicz</cp:lastModifiedBy>
  <cp:revision>634</cp:revision>
  <cp:lastPrinted>2022-02-11T18:40:05Z</cp:lastPrinted>
  <dcterms:created xsi:type="dcterms:W3CDTF">2013-03-19T10:42:00Z</dcterms:created>
  <dcterms:modified xsi:type="dcterms:W3CDTF">2023-04-19T12:52:39Z</dcterms:modified>
</cp:coreProperties>
</file>